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784" r:id="rId2"/>
    <p:sldId id="947" r:id="rId3"/>
    <p:sldId id="256" r:id="rId4"/>
    <p:sldId id="786" r:id="rId5"/>
    <p:sldId id="787" r:id="rId6"/>
    <p:sldId id="796" r:id="rId7"/>
    <p:sldId id="260" r:id="rId8"/>
    <p:sldId id="257" r:id="rId9"/>
    <p:sldId id="793" r:id="rId10"/>
    <p:sldId id="794" r:id="rId11"/>
    <p:sldId id="795" r:id="rId12"/>
    <p:sldId id="948" r:id="rId13"/>
    <p:sldId id="258" r:id="rId14"/>
    <p:sldId id="78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F3399"/>
    <a:srgbClr val="009999"/>
    <a:srgbClr val="FF9900"/>
    <a:srgbClr val="0000CC"/>
    <a:srgbClr val="660066"/>
    <a:srgbClr val="66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009" autoAdjust="0"/>
  </p:normalViewPr>
  <p:slideViewPr>
    <p:cSldViewPr snapToGrid="0">
      <p:cViewPr varScale="1">
        <p:scale>
          <a:sx n="47" d="100"/>
          <a:sy n="47" d="100"/>
        </p:scale>
        <p:origin x="52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A5460-66D5-4A29-8838-F325B410B631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4E440-FB72-4979-BCB0-751E8D196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5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-bible.com/cgibin/ob.cgi?version=hgb&amp;cv=hgb&amp;book=Mat&amp;chapter=1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-bible.com/cgibin/ob.cgi?version=hgb&amp;cv=hgb&amp;book=Luk&amp;chapter=1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有目标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latin typeface="+mn-ea"/>
              </a:rPr>
              <a:t>太</a:t>
            </a:r>
            <a:r>
              <a:rPr lang="en-CA" altLang="zh-CN" sz="1200" b="1" dirty="0">
                <a:latin typeface="+mn-ea"/>
              </a:rPr>
              <a:t>13 </a:t>
            </a:r>
            <a:r>
              <a:rPr lang="zh-CN" altLang="en-US" sz="1200" b="1" dirty="0">
                <a:latin typeface="+mn-ea"/>
              </a:rPr>
              <a:t>哪四种心田？</a:t>
            </a:r>
            <a:endParaRPr lang="en-CA" altLang="zh-CN" sz="1200" b="1" dirty="0">
              <a:latin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latin typeface="+mn-ea"/>
              </a:rPr>
              <a:t>路旁：飞鸟</a:t>
            </a:r>
            <a:r>
              <a:rPr lang="en-CA" altLang="zh-CN" sz="1200" b="1" dirty="0">
                <a:latin typeface="+mn-ea"/>
              </a:rPr>
              <a:t>=</a:t>
            </a:r>
            <a:r>
              <a:rPr lang="zh-CN" altLang="en-US" sz="1200" b="1" dirty="0">
                <a:latin typeface="+mn-ea"/>
              </a:rPr>
              <a:t>恶者</a:t>
            </a:r>
            <a:endParaRPr lang="en-CA" altLang="zh-CN" sz="1200" b="1" dirty="0">
              <a:latin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latin typeface="+mn-ea"/>
              </a:rPr>
              <a:t>浅石头地：发苗快，日头一晒，没有根，枯干了</a:t>
            </a:r>
            <a:r>
              <a:rPr lang="en-CA" altLang="zh-CN" sz="1200" b="1" dirty="0">
                <a:latin typeface="+mn-ea"/>
              </a:rPr>
              <a:t>====</a:t>
            </a:r>
            <a:r>
              <a:rPr lang="zh-CN" altLang="en-US" sz="1200" b="1" dirty="0">
                <a:latin typeface="+mn-ea"/>
              </a:rPr>
              <a:t>患难逼迫，跌倒了。</a:t>
            </a:r>
            <a:endParaRPr lang="en-CA" altLang="zh-CN" sz="1200" b="1" dirty="0">
              <a:latin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latin typeface="+mn-ea"/>
              </a:rPr>
              <a:t>荆棘：世上思虑、钱财的迷惑、各种情欲挤住了道，不能结实</a:t>
            </a:r>
            <a:r>
              <a:rPr lang="en-CA" altLang="zh-CN" sz="1200" b="1" dirty="0">
                <a:latin typeface="+mn-ea"/>
              </a:rPr>
              <a:t>=</a:t>
            </a:r>
            <a:r>
              <a:rPr lang="zh-CN" altLang="en-US" sz="1200" b="1" dirty="0">
                <a:latin typeface="+mn-ea"/>
              </a:rPr>
              <a:t>不坚固。</a:t>
            </a:r>
            <a:endParaRPr lang="en-CA" altLang="zh-CN" sz="1200" b="1" dirty="0">
              <a:latin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latin typeface="+mn-ea"/>
              </a:rPr>
              <a:t>好土：接受、存着诚实、善良的心，忍耐着结实坚固，</a:t>
            </a:r>
            <a:r>
              <a:rPr lang="en-CA" altLang="zh-CN" sz="1200" b="1" dirty="0">
                <a:latin typeface="+mn-ea"/>
              </a:rPr>
              <a:t>100</a:t>
            </a:r>
            <a:r>
              <a:rPr lang="zh-CN" altLang="en-US" sz="1200" b="1" dirty="0">
                <a:latin typeface="+mn-ea"/>
              </a:rPr>
              <a:t>倍、</a:t>
            </a:r>
            <a:r>
              <a:rPr lang="en-CA" altLang="zh-CN" sz="1200" b="1" dirty="0">
                <a:latin typeface="+mn-ea"/>
              </a:rPr>
              <a:t>60</a:t>
            </a:r>
            <a:r>
              <a:rPr lang="zh-CN" altLang="en-US" sz="1200" b="1" dirty="0">
                <a:latin typeface="+mn-ea"/>
              </a:rPr>
              <a:t>倍、</a:t>
            </a:r>
            <a:r>
              <a:rPr lang="en-CA" altLang="zh-CN" sz="1200" b="1" dirty="0">
                <a:latin typeface="+mn-ea"/>
              </a:rPr>
              <a:t>30</a:t>
            </a:r>
            <a:r>
              <a:rPr lang="zh-CN" altLang="en-US" sz="1200" b="1" dirty="0">
                <a:latin typeface="+mn-ea"/>
              </a:rPr>
              <a:t>倍，</a:t>
            </a:r>
            <a:r>
              <a:rPr lang="en-CA" altLang="zh-CN" sz="1200" b="1" dirty="0">
                <a:latin typeface="+mn-ea"/>
              </a:rPr>
              <a:t> </a:t>
            </a:r>
            <a:endParaRPr lang="en-CA" altLang="zh-CN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/>
              <a:t>林前</a:t>
            </a:r>
            <a:r>
              <a:rPr lang="en-CA" altLang="zh-CN" sz="1200" b="1" dirty="0"/>
              <a:t>2:13</a:t>
            </a:r>
            <a:r>
              <a:rPr lang="zh-CN" altLang="en-US" sz="1200" b="1" dirty="0"/>
              <a:t>我们讲说这些事，不是用人智慧所指教的言语，乃是用圣灵所指教的言语，将属灵的话解释属灵的事。</a:t>
            </a:r>
            <a:endParaRPr lang="en-CA" altLang="zh-CN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/>
              <a:t>人心天生就是刚硬的，</a:t>
            </a:r>
            <a:endParaRPr lang="en-CA" altLang="zh-CN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/>
              <a:t>生来就是悖逆的</a:t>
            </a:r>
            <a:endParaRPr lang="en-CA" altLang="zh-CN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/>
              <a:t>想想咱自己信主，上帝费了多少劲？</a:t>
            </a:r>
            <a:endParaRPr lang="en-CA" altLang="zh-CN" sz="1200" b="1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4E440-FB72-4979-BCB0-751E8D196E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20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effectLst/>
                <a:latin typeface="verdana" panose="020B0604030504040204" pitchFamily="34" charset="0"/>
                <a:hlinkClick r:id="rId3"/>
              </a:rPr>
              <a:t>太 </a:t>
            </a:r>
            <a:r>
              <a:rPr lang="en-US" altLang="zh-CN" sz="1200" dirty="0">
                <a:effectLst/>
                <a:latin typeface="verdana" panose="020B0604030504040204" pitchFamily="34" charset="0"/>
                <a:hlinkClick r:id="rId3"/>
              </a:rPr>
              <a:t>10:16</a:t>
            </a:r>
            <a:r>
              <a:rPr lang="en-US" altLang="zh-CN" sz="1200" dirty="0">
                <a:effectLst/>
                <a:latin typeface="verdana" panose="020B0604030504040204" pitchFamily="34" charset="0"/>
              </a:rPr>
              <a:t> </a:t>
            </a:r>
            <a:r>
              <a:rPr lang="zh-CN" altLang="en-US" sz="1200" dirty="0">
                <a:effectLst/>
              </a:rPr>
              <a:t>我差你们去，如同羊进入狼群。所以你们要灵巧像蛇，驯良像鸽子。</a:t>
            </a:r>
            <a:endParaRPr lang="en-CA" altLang="zh-CN" sz="1200" dirty="0">
              <a:effectLst/>
            </a:endParaRPr>
          </a:p>
          <a:p>
            <a:endParaRPr lang="en-CA" dirty="0"/>
          </a:p>
          <a:p>
            <a:r>
              <a:rPr lang="zh-CN" altLang="en-US" dirty="0"/>
              <a:t>诗篇</a:t>
            </a:r>
            <a:r>
              <a:rPr lang="en-CA" altLang="zh-CN" dirty="0"/>
              <a:t>108:12-13</a:t>
            </a:r>
          </a:p>
          <a:p>
            <a:endParaRPr lang="en-CA" dirty="0"/>
          </a:p>
          <a:p>
            <a:r>
              <a:rPr lang="zh-CN" altLang="en-US" sz="1200" b="1" dirty="0">
                <a:latin typeface="+mn-ea"/>
              </a:rPr>
              <a:t>约</a:t>
            </a:r>
            <a:r>
              <a:rPr lang="en-CA" altLang="zh-CN" sz="1200" b="1" dirty="0">
                <a:latin typeface="+mn-ea"/>
              </a:rPr>
              <a:t>14:10-11 </a:t>
            </a:r>
            <a:r>
              <a:rPr lang="zh-CN" altLang="en-US" sz="1200" b="1" dirty="0">
                <a:latin typeface="+mn-ea"/>
              </a:rPr>
              <a:t>耶稣做时，是天父让祂做的，你我里面有耶稣，祂必会带领的</a:t>
            </a:r>
            <a:endParaRPr lang="en-CA" altLang="zh-CN" sz="1200" b="1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4E440-FB72-4979-BCB0-751E8D196E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2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/>
              <a:t>徒 </a:t>
            </a:r>
            <a:r>
              <a:rPr lang="en-CA" altLang="zh-CN" sz="1200" b="1" dirty="0"/>
              <a:t>1</a:t>
            </a:r>
            <a:r>
              <a:rPr lang="zh-CN" altLang="en-US" sz="1200" b="1" dirty="0"/>
              <a:t>：</a:t>
            </a:r>
            <a:r>
              <a:rPr lang="en-CA" altLang="zh-CN" sz="1200" b="1" dirty="0"/>
              <a:t>14 </a:t>
            </a:r>
            <a:r>
              <a:rPr lang="zh-CN" altLang="en-US" sz="1200" b="1" dirty="0"/>
              <a:t>在一起</a:t>
            </a:r>
            <a:br>
              <a:rPr lang="en-CA" altLang="zh-CN" sz="1200" b="1" dirty="0"/>
            </a:br>
            <a:r>
              <a:rPr lang="en-CA" altLang="zh-CN" sz="1200" b="1" dirty="0"/>
              <a:t>2:1</a:t>
            </a:r>
            <a:r>
              <a:rPr lang="zh-CN" altLang="en-US" sz="1200" b="1" dirty="0"/>
              <a:t>五旬节到了，门徒都聚集在一处。</a:t>
            </a:r>
            <a:r>
              <a:rPr lang="en-CA" altLang="zh-CN" sz="1200" b="1" dirty="0"/>
              <a:t>====</a:t>
            </a:r>
            <a:r>
              <a:rPr lang="zh-CN" altLang="en-US" sz="1200" b="1" dirty="0"/>
              <a:t>在一起</a:t>
            </a:r>
            <a:br>
              <a:rPr lang="en-CA" altLang="zh-CN" sz="1200" b="1" dirty="0"/>
            </a:br>
            <a:r>
              <a:rPr lang="en-CA" altLang="zh-CN" sz="1200" b="1" dirty="0"/>
              <a:t>2:43-47</a:t>
            </a:r>
            <a:r>
              <a:rPr lang="zh-CN" altLang="en-US" sz="1200" b="1" dirty="0"/>
              <a:t>：教会生活</a:t>
            </a:r>
            <a:br>
              <a:rPr lang="en-CA" altLang="zh-CN" sz="1200" b="1" dirty="0"/>
            </a:br>
            <a:r>
              <a:rPr lang="zh-CN" altLang="en-US" sz="1200" b="1" dirty="0"/>
              <a:t>同工、肢体</a:t>
            </a:r>
            <a:r>
              <a:rPr lang="en-CA" altLang="zh-CN" sz="1200" b="1" dirty="0"/>
              <a:t>=</a:t>
            </a:r>
            <a:r>
              <a:rPr lang="zh-CN" altLang="en-US" sz="1200" b="1" dirty="0"/>
              <a:t>搭伴儿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4E440-FB72-4979-BCB0-751E8D196E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74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他没有说：生命、品格是否成熟，好见证，虽然好见证是很重要的。</a:t>
            </a:r>
            <a:endParaRPr lang="en-CA" altLang="zh-CN" dirty="0"/>
          </a:p>
          <a:p>
            <a:r>
              <a:rPr lang="zh-CN" altLang="en-US" dirty="0"/>
              <a:t>信主的人，就要传福音，</a:t>
            </a:r>
            <a:endParaRPr lang="en-CA" altLang="zh-CN" dirty="0"/>
          </a:p>
          <a:p>
            <a:r>
              <a:rPr lang="zh-CN" altLang="en-US" dirty="0"/>
              <a:t>不要担心 以为自己生命不行，所以害怕，不传了，</a:t>
            </a:r>
            <a:endParaRPr lang="en-CA" altLang="zh-CN" dirty="0"/>
          </a:p>
          <a:p>
            <a:endParaRPr lang="en-CA" altLang="zh-CN" dirty="0"/>
          </a:p>
          <a:p>
            <a:r>
              <a:rPr lang="zh-CN" altLang="en-US" dirty="0"/>
              <a:t>信：天父比你着急要救这个人</a:t>
            </a:r>
            <a:endParaRPr lang="en-CA" altLang="zh-CN" dirty="0"/>
          </a:p>
          <a:p>
            <a:r>
              <a:rPr lang="zh-CN" altLang="en-US" dirty="0"/>
              <a:t>信心：神会亲自带人到祂自己面前 </a:t>
            </a:r>
            <a:endParaRPr lang="en-CA" altLang="zh-CN" dirty="0"/>
          </a:p>
          <a:p>
            <a:r>
              <a:rPr lang="en-CA" dirty="0"/>
              <a:t>           </a:t>
            </a:r>
            <a:r>
              <a:rPr lang="zh-CN" altLang="en-US" dirty="0"/>
              <a:t>圣灵会亲自光照、重生</a:t>
            </a:r>
            <a:endParaRPr lang="en-CA" altLang="zh-CN" dirty="0"/>
          </a:p>
          <a:p>
            <a:r>
              <a:rPr lang="zh-CN" altLang="en-US" dirty="0"/>
              <a:t>           神大爱的力量</a:t>
            </a:r>
            <a:endParaRPr lang="en-CA" altLang="zh-CN" dirty="0"/>
          </a:p>
          <a:p>
            <a:r>
              <a:rPr lang="zh-CN" altLang="en-US" dirty="0"/>
              <a:t>信任：神必带领你用适当的方法、语言</a:t>
            </a:r>
            <a:endParaRPr lang="en-CA" altLang="zh-CN" dirty="0"/>
          </a:p>
          <a:p>
            <a:r>
              <a:rPr lang="zh-CN" altLang="en-US" dirty="0"/>
              <a:t>依靠：结果交给神，</a:t>
            </a:r>
            <a:endParaRPr lang="en-CA" altLang="zh-CN" dirty="0"/>
          </a:p>
          <a:p>
            <a:endParaRPr lang="en-CA" dirty="0"/>
          </a:p>
          <a:p>
            <a:r>
              <a:rPr lang="zh-CN" altLang="en-US" dirty="0"/>
              <a:t>信心：哪怕像芥菜种那样小，也是成熟最重要的标志</a:t>
            </a:r>
            <a:endParaRPr lang="en-CA" altLang="zh-CN" dirty="0"/>
          </a:p>
          <a:p>
            <a:endParaRPr lang="en-CA" altLang="zh-CN" dirty="0"/>
          </a:p>
          <a:p>
            <a:r>
              <a:rPr lang="zh-CN" altLang="en-US" dirty="0"/>
              <a:t>平常跟着教会的节奏 ：读经、灵修，神必亲自在你我身上做工的</a:t>
            </a:r>
            <a:endParaRPr lang="en-CA" altLang="zh-CN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4E440-FB72-4979-BCB0-751E8D196E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88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祷告：分辨困难</a:t>
            </a:r>
            <a:r>
              <a:rPr lang="en-CA" altLang="zh-CN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-----</a:t>
            </a:r>
            <a:r>
              <a:rPr lang="zh-CN" alt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靠主战胜</a:t>
            </a:r>
            <a:endParaRPr lang="en-CA" altLang="zh-CN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从承认自己是基督徒开始：好见证当然好，但是自己的软弱跌倒也能见证神恩典和不断地拯救，不离不弃的爱</a:t>
            </a:r>
            <a:r>
              <a:rPr lang="en-CA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管教</a:t>
            </a:r>
            <a:r>
              <a:rPr lang="en-CA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回转，</a:t>
            </a:r>
            <a:endParaRPr lang="en-CA" altLang="zh-CN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鍛煉發單張开始、从问人家是不是上帝的孩子开始</a:t>
            </a:r>
            <a:endParaRPr lang="en-CA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4E440-FB72-4979-BCB0-751E8D196E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8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有目标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/>
              <a:t>很想做</a:t>
            </a:r>
            <a:r>
              <a:rPr lang="en-CA" altLang="zh-CN" sz="1200" b="1" dirty="0"/>
              <a:t>-----</a:t>
            </a:r>
            <a:r>
              <a:rPr lang="zh-CN" altLang="en-US" sz="1200" b="1" dirty="0"/>
              <a:t>但做不好、怕做不好</a:t>
            </a:r>
            <a:r>
              <a:rPr lang="en-CA" altLang="zh-CN" sz="1200" b="1" dirty="0"/>
              <a:t>----</a:t>
            </a:r>
            <a:r>
              <a:rPr lang="zh-CN" altLang="en-US" sz="1200" b="1" dirty="0"/>
              <a:t>主能做</a:t>
            </a:r>
            <a:endParaRPr lang="en-CA" altLang="zh-CN" sz="1200" b="1" dirty="0"/>
          </a:p>
          <a:p>
            <a:endParaRPr lang="en-CA" altLang="zh-CN" dirty="0"/>
          </a:p>
          <a:p>
            <a:r>
              <a:rPr lang="zh-CN" altLang="en-US" dirty="0"/>
              <a:t>祷告交托仰望圣灵带领我们</a:t>
            </a:r>
            <a:r>
              <a:rPr lang="en-CA" altLang="zh-CN" dirty="0"/>
              <a:t>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4E440-FB72-4979-BCB0-751E8D196E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98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1" dirty="0"/>
          </a:p>
          <a:p>
            <a:endParaRPr lang="en-CA" altLang="zh-CN" dirty="0"/>
          </a:p>
          <a:p>
            <a:r>
              <a:rPr lang="zh-CN" altLang="en-US" dirty="0"/>
              <a:t>如何克服呢？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4E440-FB72-4979-BCB0-751E8D196E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16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花点时间在神面前</a:t>
            </a:r>
            <a:r>
              <a:rPr lang="en-CA" altLang="zh-CN" dirty="0"/>
              <a:t>…… </a:t>
            </a:r>
          </a:p>
          <a:p>
            <a:r>
              <a:rPr lang="zh-CN" altLang="en-US" dirty="0"/>
              <a:t>耶稣比你我都有能力、有智慧、有口才，会不会受到拒绝、排斥、羞辱、很多人不信的：自己同胞、自己弟弟、外邦人</a:t>
            </a:r>
            <a:endParaRPr lang="en-CA" altLang="zh-CN" dirty="0"/>
          </a:p>
          <a:p>
            <a:r>
              <a:rPr lang="zh-CN" altLang="en-US" dirty="0"/>
              <a:t>你我遇到：亲人不信、朋友、同事不信，是不是正常的？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4E440-FB72-4979-BCB0-751E8D196E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8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一场场的生死搏斗</a:t>
            </a:r>
            <a:endParaRPr lang="en-CA" altLang="zh-CN" dirty="0"/>
          </a:p>
          <a:p>
            <a:endParaRPr lang="en-CA" dirty="0"/>
          </a:p>
          <a:p>
            <a:r>
              <a:rPr lang="zh-CN" altLang="en-US" dirty="0"/>
              <a:t>人心的刚硬，超乎人的相像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4E440-FB72-4979-BCB0-751E8D196E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17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200" b="1" dirty="0"/>
              <a:t>传福音要付代价的</a:t>
            </a:r>
            <a:r>
              <a:rPr lang="en-US" altLang="zh-CN" sz="1200" b="1" dirty="0"/>
              <a:t>----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200" dirty="0">
                <a:effectLst/>
                <a:latin typeface="verdana" panose="020B0604030504040204" pitchFamily="34" charset="0"/>
                <a:hlinkClick r:id="rId3"/>
              </a:rPr>
              <a:t>路 </a:t>
            </a:r>
            <a:r>
              <a:rPr lang="en-US" altLang="zh-CN" sz="1200" dirty="0">
                <a:effectLst/>
                <a:latin typeface="verdana" panose="020B0604030504040204" pitchFamily="34" charset="0"/>
                <a:hlinkClick r:id="rId3"/>
              </a:rPr>
              <a:t>10:3</a:t>
            </a:r>
            <a:r>
              <a:rPr lang="zh-CN" altLang="en-US" sz="1200" dirty="0">
                <a:effectLst/>
              </a:rPr>
              <a:t>你 们 去 吧 。 我 差 你 们 出 去 ， 如 同 羊 羔 进 入 狼 群 。</a:t>
            </a:r>
            <a:endParaRPr lang="en-CA" altLang="zh-CN" sz="1200" dirty="0">
              <a:effectLst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000" b="1" dirty="0"/>
              <a:t>进入狼群</a:t>
            </a:r>
            <a:endParaRPr lang="en-CA" altLang="zh-CN" sz="1000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1200" b="0" dirty="0"/>
          </a:p>
          <a:p>
            <a:endParaRPr lang="en-CA" altLang="zh-CN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要付代价的，十字架的路，爱人一定会受</a:t>
            </a:r>
            <a:r>
              <a:rPr lang="zh-CN" alt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苦、受</a:t>
            </a:r>
            <a:r>
              <a:rPr lang="zh-CN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伤</a:t>
            </a:r>
            <a:r>
              <a:rPr lang="zh-CN" alt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、甚至受羞辱</a:t>
            </a:r>
            <a:r>
              <a:rPr lang="en-CA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…… </a:t>
            </a:r>
          </a:p>
          <a:p>
            <a:endParaRPr lang="en-CA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CA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CA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约</a:t>
            </a:r>
            <a:r>
              <a:rPr lang="en-CA" altLang="zh-CN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，主传福音做成神的工</a:t>
            </a:r>
            <a:r>
              <a:rPr lang="en-CA" altLang="zh-CN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吃饭了、饱足、不饿不渴，世上没有任何东西能满足我们</a:t>
            </a:r>
            <a:endParaRPr lang="en-CA" altLang="zh-CN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CA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CA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CA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CA" altLang="zh-CN" sz="1200" b="1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4E440-FB72-4979-BCB0-751E8D196E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97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/>
              <a:t>保罗为了讨神喜悦，受了哪些苦？</a:t>
            </a:r>
            <a:endParaRPr lang="en-CA" altLang="zh-CN" sz="1200" b="1" dirty="0"/>
          </a:p>
          <a:p>
            <a:r>
              <a:rPr lang="zh-CN" altLang="en-US" sz="1200" b="1" dirty="0"/>
              <a:t>神的儿子为了讨天父喜悦：受了怎样的苦？赛</a:t>
            </a:r>
            <a:r>
              <a:rPr lang="en-CA" altLang="zh-CN" sz="1200" b="1" dirty="0"/>
              <a:t>53</a:t>
            </a:r>
          </a:p>
          <a:p>
            <a:endParaRPr lang="en-CA" altLang="zh-CN" sz="1200" b="1" dirty="0"/>
          </a:p>
          <a:p>
            <a:r>
              <a:rPr lang="zh-CN" alt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约</a:t>
            </a:r>
            <a:r>
              <a:rPr lang="en-CA" altLang="zh-CN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章 井边的女人 </a:t>
            </a:r>
            <a:endParaRPr lang="en-CA" altLang="zh-CN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她承受着怎样的羞辱？</a:t>
            </a:r>
            <a:endParaRPr lang="en-CA" altLang="zh-CN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祂如何克服的？干脆把丑事先说出去，</a:t>
            </a:r>
            <a:endParaRPr lang="en-CA" altLang="zh-CN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为什么这么勇敢？</a:t>
            </a:r>
            <a:endParaRPr lang="en-CA" altLang="zh-CN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CA" altLang="zh-CN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看见弥赛亚了、罪得赦免、没有被主羞辱、放弃，</a:t>
            </a:r>
            <a:endParaRPr lang="en-CA" altLang="zh-CN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而是刻意、专门、心疼、爱惜地  从污泥中捧起来了</a:t>
            </a:r>
            <a:endParaRPr lang="en-CA" altLang="zh-CN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被爱的动力</a:t>
            </a:r>
            <a:r>
              <a:rPr lang="en-CA" altLang="zh-CN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爱主</a:t>
            </a:r>
            <a:r>
              <a:rPr lang="en-CA" altLang="zh-CN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就有勇气扒开自己的生命，无所谓了</a:t>
            </a:r>
            <a:endParaRPr lang="en-CA" altLang="zh-CN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CA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精兵是怎么打造出来的？</a:t>
            </a:r>
            <a:endParaRPr lang="en-CA" altLang="zh-CN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CA" altLang="zh-CN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一刀刀剁下来成的：不一定是别人剁你，</a:t>
            </a:r>
            <a:endParaRPr lang="en-CA" altLang="zh-CN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真刀真枪刺出来的</a:t>
            </a:r>
            <a:endParaRPr lang="en-CA" altLang="zh-CN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橄榄 挤压、磨碎，</a:t>
            </a:r>
            <a:endParaRPr lang="en-CA" altLang="zh-CN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CA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以为自己能帮别人、牧养别人</a:t>
            </a:r>
            <a:endParaRPr lang="en-CA" altLang="zh-CN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其实是神使用别人修剪我们自己、祝福我们自己</a:t>
            </a:r>
            <a:endParaRPr lang="en-CA" sz="1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1200" b="1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4E440-FB72-4979-BCB0-751E8D196E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3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4E440-FB72-4979-BCB0-751E8D196E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000" y="6356351"/>
            <a:ext cx="28448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50402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4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-86046"/>
            <a:ext cx="12192000" cy="694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7328" y="1694267"/>
            <a:ext cx="2808312" cy="142946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altLang="zh-C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FORMING</a:t>
            </a:r>
          </a:p>
          <a:p>
            <a:pPr algn="ctr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融合</a:t>
            </a:r>
            <a:endParaRPr lang="en-US" altLang="zh-CN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855640" y="1683569"/>
            <a:ext cx="3168352" cy="1430678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altLang="zh-C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TRANSFORMED</a:t>
            </a:r>
          </a:p>
          <a:p>
            <a:pPr algn="ctr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更新</a:t>
            </a:r>
            <a:endParaRPr lang="en-US" altLang="zh-CN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23992" y="1683567"/>
            <a:ext cx="3348372" cy="1440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altLang="zh-C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TRANSFORMING</a:t>
            </a:r>
          </a:p>
          <a:p>
            <a:pPr algn="ctr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见证</a:t>
            </a:r>
            <a:endParaRPr lang="en-US" altLang="zh-CN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408368" y="1683567"/>
            <a:ext cx="2711624" cy="1440162"/>
          </a:xfrm>
          <a:prstGeom prst="rect">
            <a:avLst/>
          </a:prstGeom>
          <a:solidFill>
            <a:srgbClr val="47F347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altLang="zh-C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DEFORMING</a:t>
            </a:r>
          </a:p>
          <a:p>
            <a:pPr algn="ctr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分组</a:t>
            </a:r>
            <a:endParaRPr lang="en-US" altLang="zh-CN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Curved Down Arrow 1"/>
          <p:cNvSpPr/>
          <p:nvPr/>
        </p:nvSpPr>
        <p:spPr>
          <a:xfrm>
            <a:off x="2135560" y="908720"/>
            <a:ext cx="1944216" cy="648072"/>
          </a:xfrm>
          <a:prstGeom prst="curved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Down Arrow 24"/>
          <p:cNvSpPr/>
          <p:nvPr/>
        </p:nvSpPr>
        <p:spPr>
          <a:xfrm>
            <a:off x="5087888" y="908720"/>
            <a:ext cx="1944216" cy="648072"/>
          </a:xfrm>
          <a:prstGeom prst="curved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Down Arrow 25"/>
          <p:cNvSpPr/>
          <p:nvPr/>
        </p:nvSpPr>
        <p:spPr>
          <a:xfrm>
            <a:off x="8400256" y="908720"/>
            <a:ext cx="1944216" cy="648072"/>
          </a:xfrm>
          <a:prstGeom prst="curved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-24680" y="-243408"/>
            <a:ext cx="12216680" cy="1080120"/>
          </a:xfrm>
          <a:prstGeom prst="rect">
            <a:avLst/>
          </a:prstGeom>
          <a:ln w="28575">
            <a:noFill/>
          </a:ln>
        </p:spPr>
        <p:txBody>
          <a:bodyPr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zh-CN" altLang="en-US" sz="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如何制定小组事工计划？</a:t>
            </a:r>
            <a:endParaRPr lang="en-US" altLang="zh-CN" sz="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t="21338" r="18796" b="28404"/>
          <a:stretch/>
        </p:blipFill>
        <p:spPr bwMode="auto">
          <a:xfrm>
            <a:off x="6960096" y="4495703"/>
            <a:ext cx="1656184" cy="146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t="21338" r="18796" b="28404"/>
          <a:stretch/>
        </p:blipFill>
        <p:spPr bwMode="auto">
          <a:xfrm>
            <a:off x="9912424" y="3284984"/>
            <a:ext cx="1656184" cy="146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t="21338" r="18796" b="28404"/>
          <a:stretch/>
        </p:blipFill>
        <p:spPr bwMode="auto">
          <a:xfrm>
            <a:off x="3738103" y="4567711"/>
            <a:ext cx="1656184" cy="146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t="21338" r="18796" b="28404"/>
          <a:stretch/>
        </p:blipFill>
        <p:spPr bwMode="auto">
          <a:xfrm>
            <a:off x="677763" y="4567711"/>
            <a:ext cx="1656184" cy="146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t="21338" r="18796" b="28404"/>
          <a:stretch/>
        </p:blipFill>
        <p:spPr bwMode="auto">
          <a:xfrm>
            <a:off x="9984432" y="5418390"/>
            <a:ext cx="1656184" cy="146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>
            <a:off x="191344" y="4882577"/>
            <a:ext cx="593701" cy="0"/>
          </a:xfrm>
          <a:prstGeom prst="straightConnector1">
            <a:avLst/>
          </a:prstGeom>
          <a:ln w="57150" cmpd="thickThin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1344" y="5530649"/>
            <a:ext cx="593701" cy="0"/>
          </a:xfrm>
          <a:prstGeom prst="straightConnector1">
            <a:avLst/>
          </a:prstGeom>
          <a:ln w="57150" cmpd="thickThin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91344" y="6034705"/>
            <a:ext cx="593701" cy="0"/>
          </a:xfrm>
          <a:prstGeom prst="straightConnector1">
            <a:avLst/>
          </a:prstGeom>
          <a:ln w="57150" cmpd="thickThin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233590" y="4882577"/>
            <a:ext cx="766066" cy="0"/>
          </a:xfrm>
          <a:prstGeom prst="straightConnector1">
            <a:avLst/>
          </a:prstGeom>
          <a:ln w="57150" cmpd="thickThin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279576" y="5530649"/>
            <a:ext cx="766066" cy="0"/>
          </a:xfrm>
          <a:prstGeom prst="straightConnector1">
            <a:avLst/>
          </a:prstGeom>
          <a:ln w="57150" cmpd="thickThin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279576" y="6034705"/>
            <a:ext cx="766066" cy="0"/>
          </a:xfrm>
          <a:prstGeom prst="straightConnector1">
            <a:avLst/>
          </a:prstGeom>
          <a:ln w="57150" cmpd="thickThin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6528048" y="4306513"/>
            <a:ext cx="766066" cy="432049"/>
          </a:xfrm>
          <a:prstGeom prst="straightConnector1">
            <a:avLst/>
          </a:prstGeom>
          <a:ln w="57150" cmpd="thickThin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528048" y="5386633"/>
            <a:ext cx="766066" cy="0"/>
          </a:xfrm>
          <a:prstGeom prst="straightConnector1">
            <a:avLst/>
          </a:prstGeom>
          <a:ln w="57150" cmpd="thickThin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6528048" y="5962697"/>
            <a:ext cx="766066" cy="562647"/>
          </a:xfrm>
          <a:prstGeom prst="straightConnector1">
            <a:avLst/>
          </a:prstGeom>
          <a:ln w="57150" cmpd="thickThin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8256240" y="4306513"/>
            <a:ext cx="864096" cy="368424"/>
          </a:xfrm>
          <a:prstGeom prst="straightConnector1">
            <a:avLst/>
          </a:prstGeom>
          <a:ln w="57150" cmpd="thickThin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8256240" y="5314625"/>
            <a:ext cx="953742" cy="8384"/>
          </a:xfrm>
          <a:prstGeom prst="straightConnector1">
            <a:avLst/>
          </a:prstGeom>
          <a:ln w="57150" cmpd="thickThin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310610" y="5962697"/>
            <a:ext cx="737718" cy="562647"/>
          </a:xfrm>
          <a:prstGeom prst="straightConnector1">
            <a:avLst/>
          </a:prstGeom>
          <a:ln w="57150" cmpd="thickThin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503712" y="6034705"/>
            <a:ext cx="2160240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629361" y="5530649"/>
            <a:ext cx="1890575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719736" y="5026593"/>
            <a:ext cx="1584176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007768" y="4522537"/>
            <a:ext cx="1008112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0740516" y="4679970"/>
            <a:ext cx="0" cy="693246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urved Down Arrow 103"/>
          <p:cNvSpPr/>
          <p:nvPr/>
        </p:nvSpPr>
        <p:spPr>
          <a:xfrm rot="10800000">
            <a:off x="1451484" y="3199558"/>
            <a:ext cx="6372708" cy="877513"/>
          </a:xfrm>
          <a:prstGeom prst="curved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29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2" grpId="0" animBg="1"/>
      <p:bldP spid="25" grpId="0" animBg="1"/>
      <p:bldP spid="26" grpId="0" animBg="1"/>
      <p:bldP spid="10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75BB8-9D9E-4F51-B65E-3BAEC0068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/>
              <a:t> </a:t>
            </a:r>
            <a:r>
              <a:rPr lang="zh-CN" altLang="en-US" sz="3600" b="1" dirty="0">
                <a:latin typeface="+mn-ea"/>
              </a:rPr>
              <a:t>太</a:t>
            </a:r>
            <a:r>
              <a:rPr lang="en-CA" altLang="zh-CN" sz="3600" b="1" dirty="0">
                <a:latin typeface="+mn-ea"/>
              </a:rPr>
              <a:t>13 </a:t>
            </a:r>
            <a:r>
              <a:rPr lang="zh-CN" altLang="en-US" sz="3600" b="1" dirty="0">
                <a:latin typeface="+mn-ea"/>
              </a:rPr>
              <a:t>哪四种心田？</a:t>
            </a:r>
            <a:endParaRPr lang="en-CA" altLang="zh-CN" sz="3600" b="1" dirty="0">
              <a:latin typeface="+mn-ea"/>
            </a:endParaRPr>
          </a:p>
          <a:p>
            <a:pPr marL="0" indent="0">
              <a:buNone/>
            </a:pPr>
            <a:r>
              <a:rPr lang="en-CA" altLang="zh-CN" sz="3600" b="1" dirty="0">
                <a:latin typeface="+mn-ea"/>
              </a:rPr>
              <a:t>         </a:t>
            </a:r>
            <a:r>
              <a:rPr lang="zh-CN" altLang="en-US" sz="3600" b="1" dirty="0">
                <a:latin typeface="+mn-ea"/>
              </a:rPr>
              <a:t>路旁  浅石头地  荆棘  好土</a:t>
            </a:r>
            <a:r>
              <a:rPr lang="en-CA" altLang="zh-CN" sz="3600" b="1" dirty="0">
                <a:latin typeface="+mn-ea"/>
              </a:rPr>
              <a:t>         </a:t>
            </a:r>
          </a:p>
          <a:p>
            <a:r>
              <a:rPr lang="zh-CN" altLang="en-US" sz="36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+mn-ea"/>
                <a:cs typeface="Times New Roman" panose="02020603050405020304" pitchFamily="18" charset="0"/>
              </a:rPr>
              <a:t>林前</a:t>
            </a:r>
            <a:r>
              <a:rPr lang="en-CA" altLang="zh-CN" sz="3600" b="1" dirty="0">
                <a:latin typeface="+mn-ea"/>
                <a:cs typeface="Times New Roman" panose="02020603050405020304" pitchFamily="18" charset="0"/>
              </a:rPr>
              <a:t>3:6-9 </a:t>
            </a:r>
            <a:r>
              <a:rPr lang="zh-CN" altLang="en-US" sz="3600" b="1" dirty="0">
                <a:latin typeface="+mn-ea"/>
                <a:cs typeface="Times New Roman" panose="02020603050405020304" pitchFamily="18" charset="0"/>
              </a:rPr>
              <a:t>撒种</a:t>
            </a:r>
            <a:r>
              <a:rPr lang="en-CA" altLang="zh-CN" sz="3600" b="1" dirty="0">
                <a:latin typeface="+mn-ea"/>
                <a:cs typeface="Times New Roman" panose="02020603050405020304" pitchFamily="18" charset="0"/>
              </a:rPr>
              <a:t>+</a:t>
            </a:r>
            <a:r>
              <a:rPr lang="zh-CN" altLang="en-US" sz="3600" b="1" dirty="0">
                <a:latin typeface="+mn-ea"/>
                <a:cs typeface="Times New Roman" panose="02020603050405020304" pitchFamily="18" charset="0"/>
              </a:rPr>
              <a:t>浇灌  唯神叫</a:t>
            </a:r>
            <a:r>
              <a:rPr lang="en-CA" altLang="zh-CN" sz="3600" b="1" dirty="0">
                <a:latin typeface="+mn-ea"/>
                <a:cs typeface="Times New Roman" panose="02020603050405020304" pitchFamily="18" charset="0"/>
              </a:rPr>
              <a:t>TA</a:t>
            </a:r>
            <a:r>
              <a:rPr lang="zh-CN" altLang="en-US" sz="3600" b="1" dirty="0">
                <a:latin typeface="+mn-ea"/>
                <a:cs typeface="Times New Roman" panose="02020603050405020304" pitchFamily="18" charset="0"/>
              </a:rPr>
              <a:t>生</a:t>
            </a:r>
            <a:r>
              <a:rPr lang="en-CA" altLang="zh-CN" sz="3600" b="1" dirty="0">
                <a:latin typeface="+mn-ea"/>
                <a:cs typeface="Times New Roman" panose="02020603050405020304" pitchFamily="18" charset="0"/>
              </a:rPr>
              <a:t>+</a:t>
            </a:r>
            <a:r>
              <a:rPr lang="zh-CN" altLang="en-US" sz="3600" b="1" dirty="0">
                <a:latin typeface="+mn-ea"/>
                <a:cs typeface="Times New Roman" panose="02020603050405020304" pitchFamily="18" charset="0"/>
              </a:rPr>
              <a:t>长</a:t>
            </a:r>
            <a:r>
              <a:rPr lang="en-CA" altLang="zh-CN" sz="3600" b="1" dirty="0">
                <a:latin typeface="+mn-ea"/>
                <a:cs typeface="Times New Roman" panose="02020603050405020304" pitchFamily="18" charset="0"/>
              </a:rPr>
              <a:t> </a:t>
            </a:r>
          </a:p>
          <a:p>
            <a:r>
              <a:rPr lang="zh-CN" altLang="en-US" sz="3600" b="1" dirty="0">
                <a:latin typeface="+mn-ea"/>
              </a:rPr>
              <a:t> 林前</a:t>
            </a:r>
            <a:r>
              <a:rPr lang="en-CA" altLang="zh-CN" sz="3600" b="1" dirty="0">
                <a:latin typeface="+mn-ea"/>
              </a:rPr>
              <a:t>2:13 </a:t>
            </a:r>
            <a:r>
              <a:rPr lang="zh-CN" altLang="en-US" sz="3600" b="1" dirty="0">
                <a:latin typeface="+mn-ea"/>
              </a:rPr>
              <a:t>用属灵的话讲给属灵的人</a:t>
            </a:r>
            <a:endParaRPr lang="en-CA" altLang="zh-CN" sz="3600" b="1" dirty="0">
              <a:latin typeface="+mn-ea"/>
            </a:endParaRPr>
          </a:p>
          <a:p>
            <a:endParaRPr lang="en-CA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FAFD16-2636-43C8-A314-8A31E219B157}"/>
              </a:ext>
            </a:extLst>
          </p:cNvPr>
          <p:cNvSpPr txBox="1">
            <a:spLocks/>
          </p:cNvSpPr>
          <p:nvPr/>
        </p:nvSpPr>
        <p:spPr bwMode="gray">
          <a:xfrm>
            <a:off x="1459754" y="1035054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sz="4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傳福音的心態</a:t>
            </a:r>
            <a:r>
              <a:rPr lang="zh-CN" altLang="en-US" sz="4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？</a:t>
            </a:r>
            <a:endParaRPr lang="en-CA" altLang="zh-CN" sz="48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CA" altLang="zh-CN" sz="4800" b="1" dirty="0">
                <a:solidFill>
                  <a:srgbClr val="FFFF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    </a:t>
            </a:r>
            <a:r>
              <a:rPr lang="zh-CN" altLang="en-US" sz="4800" b="1" dirty="0">
                <a:solidFill>
                  <a:srgbClr val="FFFF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如何看果效？</a:t>
            </a:r>
            <a:endParaRPr lang="en-CA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82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7F6AEC6-DF2D-4AF5-B3C7-C80074C692FA}"/>
              </a:ext>
            </a:extLst>
          </p:cNvPr>
          <p:cNvSpPr txBox="1">
            <a:spLocks/>
          </p:cNvSpPr>
          <p:nvPr/>
        </p:nvSpPr>
        <p:spPr bwMode="gray">
          <a:xfrm>
            <a:off x="1281954" y="698157"/>
            <a:ext cx="8761413" cy="1234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sz="4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傳福音的心態</a:t>
            </a:r>
            <a:r>
              <a:rPr lang="zh-CN" altLang="en-US" sz="4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？</a:t>
            </a:r>
            <a:endParaRPr lang="en-CA" altLang="zh-CN" sz="48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CA" altLang="zh-CN" sz="4800" b="1" dirty="0">
                <a:solidFill>
                  <a:srgbClr val="FFFF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    </a:t>
            </a:r>
            <a:r>
              <a:rPr lang="zh-CN" altLang="en-US" sz="4800" b="1" dirty="0">
                <a:solidFill>
                  <a:srgbClr val="FFFF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靠谁传福音？</a:t>
            </a:r>
            <a:endParaRPr lang="en-CA" sz="3200" dirty="0">
              <a:solidFill>
                <a:srgbClr val="FFFF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5E07823-ACF8-48AE-9AF5-BF8FF2365F2A}"/>
              </a:ext>
            </a:extLst>
          </p:cNvPr>
          <p:cNvSpPr txBox="1">
            <a:spLocks/>
          </p:cNvSpPr>
          <p:nvPr/>
        </p:nvSpPr>
        <p:spPr>
          <a:xfrm>
            <a:off x="-6940032" y="1936696"/>
            <a:ext cx="7134102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altLang="zh-CN" sz="4300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44BE6D-8EA6-4F1F-AC18-08F60C6341E7}"/>
              </a:ext>
            </a:extLst>
          </p:cNvPr>
          <p:cNvSpPr txBox="1">
            <a:spLocks/>
          </p:cNvSpPr>
          <p:nvPr/>
        </p:nvSpPr>
        <p:spPr>
          <a:xfrm>
            <a:off x="467737" y="2216529"/>
            <a:ext cx="11456533" cy="468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500" b="1" dirty="0"/>
              <a:t> 你传福音之前</a:t>
            </a:r>
            <a:r>
              <a:rPr lang="en-CA" altLang="zh-CN" sz="3500" b="1" dirty="0"/>
              <a:t>/</a:t>
            </a:r>
            <a:r>
              <a:rPr lang="zh-CN" altLang="en-US" sz="3500" b="1" dirty="0"/>
              <a:t>之中</a:t>
            </a:r>
            <a:r>
              <a:rPr lang="en-CA" altLang="zh-CN" sz="3500" b="1" dirty="0"/>
              <a:t>/</a:t>
            </a:r>
            <a:r>
              <a:rPr lang="zh-CN" altLang="en-US" sz="3500" b="1" dirty="0"/>
              <a:t>之后，通常做些什么？想些什么？</a:t>
            </a:r>
            <a:endParaRPr lang="en-CA" altLang="zh-CN" sz="3500" b="1" dirty="0"/>
          </a:p>
          <a:p>
            <a:r>
              <a:rPr lang="zh-CN" altLang="en-US" sz="3500" b="1" dirty="0"/>
              <a:t> 林前</a:t>
            </a:r>
            <a:r>
              <a:rPr lang="en-CA" altLang="zh-CN" sz="3500" b="1" dirty="0"/>
              <a:t>1:26-31 </a:t>
            </a:r>
            <a:r>
              <a:rPr lang="zh-CN" altLang="en-US" sz="3500" b="1" dirty="0"/>
              <a:t>神为何拣选有智慧、能力、尊贵的人？</a:t>
            </a:r>
            <a:endParaRPr lang="en-CA" altLang="zh-CN" sz="3500" b="1" dirty="0"/>
          </a:p>
          <a:p>
            <a:r>
              <a:rPr lang="zh-C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帖前</a:t>
            </a:r>
            <a:r>
              <a:rPr lang="en-US" altLang="zh-C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1:5</a:t>
            </a:r>
            <a:r>
              <a:rPr lang="zh-C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传福音在乎什么？林前</a:t>
            </a:r>
            <a:r>
              <a:rPr lang="en-CA" altLang="zh-C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2:5</a:t>
            </a:r>
            <a:r>
              <a:rPr lang="zh-C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叫人的信是因为在乎什么</a:t>
            </a:r>
            <a:endParaRPr lang="en-CA" altLang="zh-C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altLang="zh-C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林前</a:t>
            </a:r>
            <a:r>
              <a:rPr lang="en-CA" altLang="zh-C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1:17 </a:t>
            </a:r>
            <a:r>
              <a:rPr lang="zh-C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为何不用人的智慧？</a:t>
            </a:r>
            <a:endParaRPr lang="en-CA" altLang="zh-C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altLang="zh-C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林后</a:t>
            </a:r>
            <a:r>
              <a:rPr lang="en-US" altLang="zh-C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3-10</a:t>
            </a:r>
            <a:r>
              <a:rPr lang="zh-C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章 传福音靠自己吗？</a:t>
            </a:r>
            <a:r>
              <a:rPr lang="en-CA" altLang="zh-C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4:7</a:t>
            </a:r>
          </a:p>
          <a:p>
            <a:r>
              <a:rPr lang="zh-C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林后</a:t>
            </a:r>
            <a:r>
              <a:rPr lang="en-US" altLang="zh-C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CA" altLang="zh-C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:3-5 </a:t>
            </a:r>
            <a:r>
              <a:rPr lang="zh-C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靠什么争战？</a:t>
            </a:r>
            <a:endParaRPr lang="en-CA" altLang="zh-C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500" b="1" dirty="0"/>
              <a:t> 约</a:t>
            </a:r>
            <a:r>
              <a:rPr lang="en-CA" altLang="zh-CN" sz="3500" b="1" dirty="0"/>
              <a:t>6:28-29 </a:t>
            </a:r>
            <a:r>
              <a:rPr lang="zh-CN" altLang="en-US" sz="3500" b="1" dirty="0"/>
              <a:t>当行什么才算做神的工？</a:t>
            </a:r>
            <a:endParaRPr lang="en-CA" altLang="zh-CN" sz="3500" b="1" dirty="0"/>
          </a:p>
          <a:p>
            <a:pPr marL="0" indent="0">
              <a:buNone/>
            </a:pPr>
            <a:r>
              <a:rPr lang="en-CA" altLang="zh-CN" sz="3500" b="1" dirty="0"/>
              <a:t>           </a:t>
            </a:r>
            <a:r>
              <a:rPr lang="zh-CN" altLang="en-US" sz="3500" b="1" dirty="0"/>
              <a:t>信神所差来的</a:t>
            </a:r>
            <a:r>
              <a:rPr lang="en-CA" altLang="zh-CN" sz="3500" b="1" dirty="0"/>
              <a:t>=</a:t>
            </a:r>
            <a:r>
              <a:rPr lang="zh-CN" altLang="en-US" sz="3500" b="1" dirty="0"/>
              <a:t>作神的工</a:t>
            </a:r>
            <a:r>
              <a:rPr lang="en-CA" altLang="zh-CN" sz="3500" b="1" dirty="0"/>
              <a:t>-----</a:t>
            </a:r>
            <a:r>
              <a:rPr lang="zh-CN" altLang="en-US" sz="3900" b="1" dirty="0">
                <a:latin typeface="+mn-ea"/>
              </a:rPr>
              <a:t>约</a:t>
            </a:r>
            <a:r>
              <a:rPr lang="en-CA" altLang="zh-CN" sz="3900" b="1" dirty="0">
                <a:latin typeface="+mn-ea"/>
              </a:rPr>
              <a:t>14:10-11 </a:t>
            </a:r>
            <a:endParaRPr lang="en-CA" altLang="zh-CN" sz="3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881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0819DF-0F41-4212-BCBF-FF0B8AECC296}"/>
              </a:ext>
            </a:extLst>
          </p:cNvPr>
          <p:cNvSpPr txBox="1">
            <a:spLocks/>
          </p:cNvSpPr>
          <p:nvPr/>
        </p:nvSpPr>
        <p:spPr bwMode="gray">
          <a:xfrm>
            <a:off x="1281954" y="698157"/>
            <a:ext cx="8761413" cy="1234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sz="4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傳福音的心態</a:t>
            </a:r>
            <a:r>
              <a:rPr lang="zh-CN" altLang="en-US" sz="4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？</a:t>
            </a:r>
            <a:endParaRPr lang="en-CA" altLang="zh-CN" sz="48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CA" altLang="zh-CN" sz="4800" b="1" dirty="0">
                <a:solidFill>
                  <a:srgbClr val="FFFF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    </a:t>
            </a:r>
            <a:r>
              <a:rPr lang="zh-CN" altLang="en-US" sz="4800" b="1" dirty="0">
                <a:solidFill>
                  <a:srgbClr val="FFFF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靠谁传福音？</a:t>
            </a:r>
            <a:endParaRPr lang="en-CA" sz="3200" dirty="0">
              <a:solidFill>
                <a:srgbClr val="FFFF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C20C07-2AD8-4149-8CA1-1A7522E130F7}"/>
              </a:ext>
            </a:extLst>
          </p:cNvPr>
          <p:cNvSpPr/>
          <p:nvPr/>
        </p:nvSpPr>
        <p:spPr>
          <a:xfrm>
            <a:off x="1132764" y="2738402"/>
            <a:ext cx="9593921" cy="342144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latin typeface="+mn-ea"/>
              </a:rPr>
              <a:t>徒</a:t>
            </a:r>
            <a:r>
              <a:rPr lang="en-CA" altLang="zh-CN" sz="5400" b="1" dirty="0">
                <a:latin typeface="+mn-ea"/>
              </a:rPr>
              <a:t>1:14 </a:t>
            </a:r>
            <a:r>
              <a:rPr lang="zh-CN" altLang="en-US" sz="5400" b="1" dirty="0">
                <a:latin typeface="+mn-ea"/>
              </a:rPr>
              <a:t>在一起</a:t>
            </a:r>
            <a:endParaRPr lang="en-CA" altLang="zh-CN" sz="5400" b="1" dirty="0">
              <a:latin typeface="+mn-ea"/>
            </a:endParaRPr>
          </a:p>
          <a:p>
            <a:pPr algn="ctr"/>
            <a:r>
              <a:rPr lang="en-CA" altLang="zh-CN" sz="5400" b="1" dirty="0">
                <a:latin typeface="+mn-ea"/>
              </a:rPr>
              <a:t>2:1 </a:t>
            </a:r>
            <a:r>
              <a:rPr lang="zh-CN" altLang="en-US" sz="5400" b="1" dirty="0">
                <a:latin typeface="+mn-ea"/>
              </a:rPr>
              <a:t>在一处</a:t>
            </a:r>
            <a:endParaRPr lang="en-CA" altLang="zh-CN" sz="5400" b="1" dirty="0">
              <a:latin typeface="+mn-ea"/>
            </a:endParaRPr>
          </a:p>
          <a:p>
            <a:pPr algn="ctr"/>
            <a:r>
              <a:rPr lang="en-CA" altLang="zh-CN" sz="5400" b="1" dirty="0">
                <a:latin typeface="+mn-ea"/>
              </a:rPr>
              <a:t>2:43-47 </a:t>
            </a:r>
            <a:r>
              <a:rPr lang="zh-CN" altLang="en-US" sz="5400" b="1" dirty="0">
                <a:latin typeface="+mn-ea"/>
              </a:rPr>
              <a:t>教会生活</a:t>
            </a:r>
            <a:endParaRPr lang="en-CA" sz="5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9723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1A9B5-096C-4886-A0AD-FB3AD8ABD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700" y="2400300"/>
            <a:ext cx="8305800" cy="422910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3500" b="1" dirty="0">
                <a:solidFill>
                  <a:srgbClr val="C00000"/>
                </a:solidFill>
              </a:rPr>
              <a:t>方法是次要的</a:t>
            </a:r>
            <a:endParaRPr lang="en-CA" altLang="zh-CN" sz="35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CN" altLang="en-US" sz="3000" b="1" dirty="0"/>
              <a:t>传福音最大的问题不在于方法，在于灵命的成熟度：</a:t>
            </a:r>
            <a:endParaRPr lang="en-CA" altLang="zh-CN" sz="3000" b="1" dirty="0"/>
          </a:p>
          <a:p>
            <a:pPr marL="0" indent="0">
              <a:buNone/>
            </a:pPr>
            <a:r>
              <a:rPr lang="en-CA" altLang="zh-CN" sz="3000" b="1" dirty="0"/>
              <a:t>        </a:t>
            </a:r>
            <a:r>
              <a:rPr lang="zh-CN" altLang="en-US" sz="3000" b="1" dirty="0"/>
              <a:t>真的爱神？</a:t>
            </a:r>
            <a:endParaRPr lang="en-CA" altLang="zh-CN" sz="3000" b="1" dirty="0"/>
          </a:p>
          <a:p>
            <a:pPr marL="0" indent="0">
              <a:buNone/>
            </a:pPr>
            <a:r>
              <a:rPr lang="en-CA" altLang="zh-CN" sz="3000" b="1" dirty="0"/>
              <a:t>        </a:t>
            </a:r>
            <a:r>
              <a:rPr lang="zh-CN" altLang="en-US" sz="3000" b="1" dirty="0"/>
              <a:t>真的关心神所关心的人</a:t>
            </a:r>
            <a:r>
              <a:rPr lang="en-CA" altLang="zh-CN" sz="3000" b="1" dirty="0"/>
              <a:t>-----</a:t>
            </a:r>
            <a:r>
              <a:rPr lang="zh-CN" altLang="en-US" sz="3000" b="1" dirty="0"/>
              <a:t>失丧的人</a:t>
            </a:r>
            <a:endParaRPr lang="en-CA" altLang="zh-CN" sz="3000" b="1" dirty="0"/>
          </a:p>
          <a:p>
            <a:pPr marL="0" indent="0">
              <a:buNone/>
            </a:pPr>
            <a:r>
              <a:rPr lang="en-CA" altLang="zh-CN" sz="3000" b="1" dirty="0"/>
              <a:t>        </a:t>
            </a:r>
            <a:r>
              <a:rPr lang="zh-CN" altLang="en-US" sz="3000" b="1" dirty="0"/>
              <a:t>信 信心 信任 依靠神</a:t>
            </a:r>
            <a:r>
              <a:rPr lang="en-CA" altLang="zh-CN" sz="3000" b="1" dirty="0"/>
              <a:t>-----</a:t>
            </a:r>
            <a:r>
              <a:rPr lang="zh-CN" altLang="en-US" sz="3000" b="1" dirty="0"/>
              <a:t>成熟最重要标志</a:t>
            </a:r>
            <a:endParaRPr lang="en-CA" altLang="zh-CN" sz="3000" b="1" dirty="0"/>
          </a:p>
          <a:p>
            <a:pPr marL="0" indent="0">
              <a:buNone/>
            </a:pPr>
            <a:r>
              <a:rPr lang="zh-CN" altLang="en-US" sz="3000" b="1" dirty="0">
                <a:solidFill>
                  <a:srgbClr val="C00000"/>
                </a:solidFill>
              </a:rPr>
              <a:t>最重要的：追求更爱神</a:t>
            </a:r>
            <a:endParaRPr lang="en-CA" altLang="zh-CN" sz="3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CA" altLang="zh-CN" sz="3000" b="1" dirty="0">
                <a:solidFill>
                  <a:srgbClr val="C00000"/>
                </a:solidFill>
              </a:rPr>
              <a:t>                  </a:t>
            </a:r>
            <a:r>
              <a:rPr lang="zh-CN" altLang="en-US" sz="3000" b="1" dirty="0">
                <a:solidFill>
                  <a:srgbClr val="C00000"/>
                </a:solidFill>
              </a:rPr>
              <a:t>更为神大发热心</a:t>
            </a:r>
            <a:endParaRPr lang="en-CA" altLang="zh-CN" sz="3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CA" altLang="zh-CN" sz="3000" b="1" dirty="0">
                <a:solidFill>
                  <a:srgbClr val="C00000"/>
                </a:solidFill>
              </a:rPr>
              <a:t>                  </a:t>
            </a:r>
            <a:r>
              <a:rPr lang="zh-CN" altLang="en-US" sz="3000" b="1" dirty="0">
                <a:solidFill>
                  <a:srgbClr val="C00000"/>
                </a:solidFill>
              </a:rPr>
              <a:t>更关心你社区中失丧的人</a:t>
            </a:r>
            <a:r>
              <a:rPr lang="en-CA" altLang="zh-CN" sz="3000" b="1" dirty="0">
                <a:solidFill>
                  <a:srgbClr val="C00000"/>
                </a:solidFill>
              </a:rPr>
              <a:t>-----</a:t>
            </a:r>
            <a:r>
              <a:rPr lang="zh-CN" altLang="en-US" sz="3000" b="1" dirty="0">
                <a:solidFill>
                  <a:srgbClr val="C00000"/>
                </a:solidFill>
              </a:rPr>
              <a:t>灵里</a:t>
            </a:r>
            <a:endParaRPr lang="en-CA" altLang="zh-CN" sz="3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CA" altLang="zh-CN" dirty="0"/>
          </a:p>
          <a:p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90EC3D5-33DF-4985-9279-7E9CA487C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400300"/>
            <a:ext cx="2396825" cy="321774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191BC8-4FD1-477D-930E-0AE52B77B8EC}"/>
              </a:ext>
            </a:extLst>
          </p:cNvPr>
          <p:cNvSpPr txBox="1">
            <a:spLocks/>
          </p:cNvSpPr>
          <p:nvPr/>
        </p:nvSpPr>
        <p:spPr bwMode="gray">
          <a:xfrm>
            <a:off x="1459754" y="1035054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sz="4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傳福音的心態</a:t>
            </a:r>
            <a:r>
              <a:rPr lang="zh-CN" altLang="en-US" sz="4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？</a:t>
            </a:r>
            <a:endParaRPr lang="en-CA" altLang="zh-CN" sz="48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CA" altLang="zh-CN" sz="4800" b="1" dirty="0">
                <a:solidFill>
                  <a:srgbClr val="FFFF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    </a:t>
            </a:r>
            <a:r>
              <a:rPr lang="zh-CN" altLang="en-US" sz="4800" b="1" dirty="0">
                <a:solidFill>
                  <a:srgbClr val="FFFF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方法最重要吗？</a:t>
            </a:r>
            <a:endParaRPr lang="en-CA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06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823AE-EF24-4231-8C06-1F85FB85A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5800" y="2337296"/>
            <a:ext cx="9131300" cy="36449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zh-CN" alt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从祷告开始：分辨困难</a:t>
            </a:r>
            <a:r>
              <a:rPr lang="en-CA" altLang="zh-CN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-----</a:t>
            </a:r>
            <a:r>
              <a:rPr lang="zh-CN" alt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靠主战胜</a:t>
            </a:r>
            <a:endParaRPr lang="en-CA" altLang="zh-CN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CA" altLang="zh-CN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从承认自己是基督徒开始</a:t>
            </a:r>
            <a:endParaRPr lang="en-CA" altLang="zh-CN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zh-CN" alt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从</a:t>
            </a:r>
            <a:r>
              <a:rPr lang="zh-CN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鍛煉發單張开始</a:t>
            </a:r>
            <a:endParaRPr lang="en-CA" altLang="zh-CN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CA" altLang="zh-CN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从问人家是不是上帝的孩子开始</a:t>
            </a:r>
            <a:endParaRPr lang="en-CA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B0558E-BC26-4290-B867-477CA5FE6CB4}"/>
              </a:ext>
            </a:extLst>
          </p:cNvPr>
          <p:cNvSpPr txBox="1">
            <a:spLocks/>
          </p:cNvSpPr>
          <p:nvPr/>
        </p:nvSpPr>
        <p:spPr bwMode="gray">
          <a:xfrm>
            <a:off x="1459754" y="1212854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sz="4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傳福音的</a:t>
            </a:r>
            <a:r>
              <a:rPr lang="zh-CN" altLang="en-US" sz="4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预备？</a:t>
            </a:r>
            <a:endParaRPr lang="en-CA" altLang="zh-CN" sz="48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CA" altLang="zh-CN" sz="4800" b="1" dirty="0">
                <a:solidFill>
                  <a:srgbClr val="FFFF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    </a:t>
            </a:r>
            <a:endParaRPr lang="en-CA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72008" y="72008"/>
            <a:ext cx="12072664" cy="5733256"/>
          </a:xfrm>
          <a:prstGeom prst="flowChartDocumen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Alternate Process 13"/>
          <p:cNvSpPr/>
          <p:nvPr/>
        </p:nvSpPr>
        <p:spPr>
          <a:xfrm>
            <a:off x="47328" y="5877272"/>
            <a:ext cx="12033877" cy="720080"/>
          </a:xfrm>
          <a:prstGeom prst="flowChartAlternateProcess">
            <a:avLst/>
          </a:prstGeom>
          <a:solidFill>
            <a:srgbClr val="47F3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有哪些小组活动可以帮助达成此目标？</a:t>
            </a:r>
            <a:endParaRPr lang="en-US" sz="4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1344" y="568349"/>
            <a:ext cx="9577064" cy="5668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1" indent="-914400">
              <a:buFont typeface="+mj-lt"/>
              <a:buAutoNum type="arabicParenR" startAt="12"/>
            </a:pPr>
            <a:r>
              <a:rPr lang="zh-CN" alt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操练：服侍</a:t>
            </a:r>
            <a:r>
              <a:rPr lang="en-US" altLang="zh-CN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祷告；圣灵</a:t>
            </a:r>
            <a:r>
              <a:rPr lang="en-US" altLang="zh-CN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分享</a:t>
            </a:r>
            <a:endParaRPr lang="en-US" altLang="zh-CN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371600" lvl="1" indent="-914400">
              <a:buFont typeface="+mj-lt"/>
              <a:buAutoNum type="arabicParenR" startAt="12"/>
            </a:pPr>
            <a:r>
              <a:rPr lang="zh-CN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个人见证分享</a:t>
            </a:r>
            <a:endParaRPr lang="en-US" altLang="zh-CN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371600" lvl="1" indent="-914400">
              <a:buFont typeface="+mj-lt"/>
              <a:buAutoNum type="arabicParenR" startAt="12"/>
            </a:pPr>
            <a:r>
              <a:rPr lang="zh-CN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三福出队</a:t>
            </a:r>
            <a:endParaRPr lang="en-US" altLang="zh-CN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371600" lvl="1" indent="-914400">
              <a:buFont typeface="+mj-lt"/>
              <a:buAutoNum type="arabicParenR" startAt="12"/>
            </a:pPr>
            <a:r>
              <a:rPr lang="zh-CN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福音启发课程（</a:t>
            </a:r>
            <a:r>
              <a:rPr lang="en-US" altLang="zh-C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Alpha</a:t>
            </a:r>
            <a:r>
              <a:rPr lang="zh-CN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课程）</a:t>
            </a:r>
            <a:r>
              <a:rPr lang="en-US" altLang="zh-C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 marL="1371600" lvl="1" indent="-914400">
              <a:buFont typeface="+mj-lt"/>
              <a:buAutoNum type="arabicParenR" startAt="12"/>
            </a:pPr>
            <a:r>
              <a:rPr lang="zh-CN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社会关怀上的见证</a:t>
            </a:r>
            <a:endParaRPr lang="en-US" altLang="zh-CN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371600" lvl="1" indent="-914400">
              <a:buFont typeface="+mj-lt"/>
              <a:buAutoNum type="arabicParenR" startAt="12"/>
            </a:pPr>
            <a:r>
              <a:rPr lang="zh-CN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参与短宣</a:t>
            </a:r>
            <a:endParaRPr lang="en-US" altLang="zh-CN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67608" y="-99392"/>
            <a:ext cx="7200800" cy="853398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altLang="zh-CN" sz="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TRANSFORMING </a:t>
            </a:r>
            <a:r>
              <a:rPr lang="zh-CN" altLang="en-US" sz="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见证</a:t>
            </a:r>
            <a:endParaRPr lang="en-US" altLang="zh-CN" sz="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ardrop 8"/>
          <p:cNvSpPr/>
          <p:nvPr/>
        </p:nvSpPr>
        <p:spPr>
          <a:xfrm rot="13442920">
            <a:off x="8921049" y="1034454"/>
            <a:ext cx="2990862" cy="2915106"/>
          </a:xfrm>
          <a:prstGeom prst="teardrop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032104" y="2055780"/>
            <a:ext cx="6408712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zh-CN" altLang="en-US" sz="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影响社区</a:t>
            </a:r>
            <a:endParaRPr lang="en-US" altLang="zh-CN" sz="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3909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629E8-DFC6-45C1-8B9D-C4083513C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55" y="1241266"/>
            <a:ext cx="3161016" cy="31537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altLang="zh-CN" sz="4800" b="1" dirty="0">
                <a:solidFill>
                  <a:srgbClr val="EBEBEB"/>
                </a:solidFill>
                <a:latin typeface="+mn-ea"/>
              </a:rPr>
              <a:t>SMAC </a:t>
            </a:r>
            <a:r>
              <a:rPr lang="en-CA" altLang="zh-CN" sz="4800" b="1" dirty="0">
                <a:solidFill>
                  <a:srgbClr val="EBEBEB"/>
                </a:solidFill>
                <a:latin typeface="+mn-ea"/>
                <a:ea typeface="+mn-ea"/>
              </a:rPr>
              <a:t>2022</a:t>
            </a:r>
            <a:br>
              <a:rPr lang="en-CA" altLang="zh-CN" sz="4800" b="1" dirty="0">
                <a:solidFill>
                  <a:srgbClr val="EBEBEB"/>
                </a:solidFill>
                <a:latin typeface="+mn-ea"/>
                <a:ea typeface="+mn-ea"/>
              </a:rPr>
            </a:br>
            <a:r>
              <a:rPr lang="zh-CN" altLang="en-US" sz="4800" b="1" dirty="0">
                <a:solidFill>
                  <a:srgbClr val="EBEBEB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精兵培训</a:t>
            </a:r>
            <a:br>
              <a:rPr lang="en-CA" altLang="zh-CN" sz="4800" b="1" dirty="0">
                <a:solidFill>
                  <a:srgbClr val="EBEBEB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sz="4800" b="1" dirty="0">
                <a:solidFill>
                  <a:srgbClr val="EBEBEB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之一</a:t>
            </a:r>
            <a:endParaRPr lang="en-US" sz="4800" b="1" dirty="0">
              <a:solidFill>
                <a:srgbClr val="EBEBEB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031" name="Group 137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1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1026" name="Picture 2" descr="基督精兵- YouTube">
            <a:extLst>
              <a:ext uri="{FF2B5EF4-FFF2-40B4-BE49-F238E27FC236}">
                <a16:creationId xmlns:a16="http://schemas.microsoft.com/office/drawing/2014/main" id="{7A1C5EE5-D3C3-43B9-B163-B294CCFD3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1" t="2049" r="15833" b="17043"/>
          <a:stretch/>
        </p:blipFill>
        <p:spPr bwMode="auto">
          <a:xfrm>
            <a:off x="165099" y="1422400"/>
            <a:ext cx="7741579" cy="411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17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6F24-2250-47A4-A281-B971302C9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你遇到了哪些</a:t>
            </a:r>
            <a:r>
              <a:rPr lang="zh-CN" sz="4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傳福音的困難？</a:t>
            </a:r>
            <a:endParaRPr lang="en-CA" sz="8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21D3-6DF7-4ADE-8846-685F4A076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349500"/>
            <a:ext cx="10851000" cy="45085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CA" altLang="zh-CN" sz="51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51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張不開口、陌生人、害羞、害怕、</a:t>
            </a:r>
            <a:r>
              <a:rPr lang="zh-CN" altLang="en-US" sz="51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羞辱、拒绝、</a:t>
            </a:r>
            <a:endParaRPr lang="en-CA" altLang="zh-CN" sz="51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CA" altLang="zh-CN" sz="51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sz="51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擔心</a:t>
            </a:r>
            <a:r>
              <a:rPr lang="zh-CN" altLang="en-US" sz="51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人家</a:t>
            </a:r>
            <a:r>
              <a:rPr lang="zh-CN" sz="51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不信</a:t>
            </a:r>
            <a:r>
              <a:rPr lang="zh-CN" altLang="en-US" sz="51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sz="51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不聽、信了又跑了</a:t>
            </a:r>
            <a:r>
              <a:rPr lang="zh-CN" altLang="en-US" sz="51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、口才</a:t>
            </a:r>
            <a:r>
              <a:rPr lang="en-CA" sz="51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en-CA" altLang="zh-CN" sz="51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51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对你来说：最大、最突出的困难是什么？</a:t>
            </a:r>
            <a:endParaRPr lang="en-CA" altLang="zh-CN" sz="51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51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你认为这是从哪儿来的？</a:t>
            </a:r>
            <a:endParaRPr lang="en-CA" altLang="zh-CN" sz="51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51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你是如何克服的？</a:t>
            </a:r>
            <a:endParaRPr lang="en-CA" altLang="zh-CN" sz="51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CA" altLang="zh-CN" sz="51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51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如何克服傳福音</a:t>
            </a:r>
            <a:r>
              <a:rPr lang="en-CA" altLang="zh-CN" sz="51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51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作见证</a:t>
            </a:r>
            <a:r>
              <a:rPr lang="zh-CN" sz="51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的困難？</a:t>
            </a:r>
            <a:br>
              <a:rPr lang="en-CA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783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F0BCE-74A6-4828-A337-878C6D2D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傳福音的心態</a:t>
            </a:r>
            <a:r>
              <a:rPr lang="zh-CN" altLang="en-US" sz="4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？</a:t>
            </a:r>
            <a:endParaRPr lang="en-CA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5CD73-9ABE-439C-A950-762E263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67" y="2603500"/>
            <a:ext cx="10865922" cy="34163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zh-CN" altLang="en-US" sz="4000" b="1" dirty="0"/>
              <a:t> 分辨困难的出处：魔鬼？上帝？自己？人心？</a:t>
            </a:r>
            <a:endParaRPr lang="en-CA" altLang="zh-CN" sz="4000" b="1" dirty="0"/>
          </a:p>
          <a:p>
            <a:pPr>
              <a:buClr>
                <a:schemeClr val="tx1"/>
              </a:buClr>
            </a:pPr>
            <a:r>
              <a:rPr lang="zh-CN" altLang="en-US" sz="4000" b="1" dirty="0"/>
              <a:t> 耶稣遇到过困难吗？哪些？</a:t>
            </a:r>
            <a:endParaRPr lang="en-CA" altLang="zh-CN" sz="4000" b="1" dirty="0"/>
          </a:p>
          <a:p>
            <a:pPr>
              <a:buClr>
                <a:schemeClr val="tx1"/>
              </a:buClr>
            </a:pPr>
            <a:r>
              <a:rPr lang="zh-CN" altLang="en-US" sz="4000" b="1" dirty="0"/>
              <a:t> 保罗遇到哪些困难？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61062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天堂地狱分开_万图壁纸网">
            <a:extLst>
              <a:ext uri="{FF2B5EF4-FFF2-40B4-BE49-F238E27FC236}">
                <a16:creationId xmlns:a16="http://schemas.microsoft.com/office/drawing/2014/main" id="{D14816DC-5721-4296-BA70-7BD16C897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9" r="19056" b="2"/>
          <a:stretch/>
        </p:blipFill>
        <p:spPr bwMode="auto">
          <a:xfrm>
            <a:off x="6083144" y="3921430"/>
            <a:ext cx="2762250" cy="2750694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楼梯,天堂,地狱高清图库素材免费下载(图片编号:6905564)-六图网">
            <a:extLst>
              <a:ext uri="{FF2B5EF4-FFF2-40B4-BE49-F238E27FC236}">
                <a16:creationId xmlns:a16="http://schemas.microsoft.com/office/drawing/2014/main" id="{DF81FCF6-4964-4CA4-83C7-7DD2B7CA3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379" y="507192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地獄已被科學家證實是真的?天堂地獄存在- 每日頭條">
            <a:extLst>
              <a:ext uri="{FF2B5EF4-FFF2-40B4-BE49-F238E27FC236}">
                <a16:creationId xmlns:a16="http://schemas.microsoft.com/office/drawing/2014/main" id="{ABDD18CE-E459-438D-A19D-596E05F43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" r="-1"/>
          <a:stretch/>
        </p:blipFill>
        <p:spPr bwMode="auto">
          <a:xfrm>
            <a:off x="6849334" y="2494231"/>
            <a:ext cx="4712033" cy="335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大科学家往返天堂地狱：脱掉肉身后，恶人必须受罚＊ 阿波罗新闻网">
            <a:extLst>
              <a:ext uri="{FF2B5EF4-FFF2-40B4-BE49-F238E27FC236}">
                <a16:creationId xmlns:a16="http://schemas.microsoft.com/office/drawing/2014/main" id="{CBA3A650-B948-40E1-B004-122AB2492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8"/>
          <a:stretch/>
        </p:blipFill>
        <p:spPr bwMode="auto">
          <a:xfrm flipH="1">
            <a:off x="3317632" y="4814749"/>
            <a:ext cx="2511512" cy="18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憨山大师：天堂与地狱皆不外于心－－学佛网">
            <a:extLst>
              <a:ext uri="{FF2B5EF4-FFF2-40B4-BE49-F238E27FC236}">
                <a16:creationId xmlns:a16="http://schemas.microsoft.com/office/drawing/2014/main" id="{EE1F177E-3B4D-4877-BDF2-01663963C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003" y="4814749"/>
            <a:ext cx="2857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77BF066B-5144-4BD6-921B-1D1926C8CEC7}"/>
              </a:ext>
            </a:extLst>
          </p:cNvPr>
          <p:cNvSpPr txBox="1">
            <a:spLocks/>
          </p:cNvSpPr>
          <p:nvPr/>
        </p:nvSpPr>
        <p:spPr bwMode="gray">
          <a:xfrm>
            <a:off x="1332754" y="1004380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sz="4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傳福音的心態</a:t>
            </a:r>
            <a:r>
              <a:rPr lang="zh-CN" altLang="en-US" sz="4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？</a:t>
            </a:r>
            <a:endParaRPr lang="en-CA" altLang="zh-CN" sz="48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CA" altLang="zh-CN" sz="4800" b="1" dirty="0">
                <a:solidFill>
                  <a:srgbClr val="FFFF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    </a:t>
            </a:r>
            <a:r>
              <a:rPr lang="zh-CN" altLang="en-US" sz="4400" b="1" dirty="0">
                <a:solidFill>
                  <a:srgbClr val="FFFF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认清属灵争战</a:t>
            </a:r>
            <a:endParaRPr lang="en-CA" sz="3200" dirty="0">
              <a:solidFill>
                <a:srgbClr val="FFFF00"/>
              </a:solidFill>
            </a:endParaRPr>
          </a:p>
        </p:txBody>
      </p:sp>
      <p:pic>
        <p:nvPicPr>
          <p:cNvPr id="10" name="Picture 2" descr="屬靈爭戰">
            <a:extLst>
              <a:ext uri="{FF2B5EF4-FFF2-40B4-BE49-F238E27FC236}">
                <a16:creationId xmlns:a16="http://schemas.microsoft.com/office/drawing/2014/main" id="{AE9284E0-0D4A-48B0-9904-DDF639C30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2" y="2494231"/>
            <a:ext cx="5676362" cy="340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17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3FF3E-3A08-4B3D-980A-156CC7503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53" y="2327882"/>
            <a:ext cx="9906747" cy="4530118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zh-CN" altLang="en-US" sz="5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赛</a:t>
            </a:r>
            <a:r>
              <a:rPr lang="en-CA" altLang="zh-CN" sz="5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52:14  </a:t>
            </a:r>
            <a:r>
              <a:rPr lang="zh-CN" altLang="en-US" sz="5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赛</a:t>
            </a:r>
            <a:r>
              <a:rPr lang="en-CA" altLang="zh-CN" sz="5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53:1-3</a:t>
            </a:r>
            <a:r>
              <a:rPr lang="zh-CN" altLang="en-US" sz="5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CA" altLang="zh-CN" sz="5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7-12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  <a:latin typeface="STHupo" panose="02010800040101010101" pitchFamily="2" charset="-122"/>
                <a:ea typeface="STHupo" panose="02010800040101010101" pitchFamily="2" charset="-122"/>
              </a:rPr>
              <a:t> </a:t>
            </a:r>
            <a:r>
              <a:rPr lang="zh-CN" altLang="en-US" sz="5100" dirty="0">
                <a:solidFill>
                  <a:schemeClr val="accent2">
                    <a:lumMod val="75000"/>
                  </a:schemeClr>
                </a:solidFill>
                <a:latin typeface="STHupo" panose="02010800040101010101" pitchFamily="2" charset="-122"/>
                <a:ea typeface="STHupo" panose="02010800040101010101" pitchFamily="2" charset="-122"/>
              </a:rPr>
              <a:t>主已付代价：死</a:t>
            </a:r>
            <a:r>
              <a:rPr lang="en-CA" altLang="zh-CN" sz="5100" dirty="0">
                <a:solidFill>
                  <a:schemeClr val="accent2">
                    <a:lumMod val="75000"/>
                  </a:schemeClr>
                </a:solidFill>
                <a:latin typeface="STHupo" panose="02010800040101010101" pitchFamily="2" charset="-122"/>
                <a:ea typeface="STHupo" panose="02010800040101010101" pitchFamily="2" charset="-122"/>
              </a:rPr>
              <a:t>--</a:t>
            </a:r>
            <a:r>
              <a:rPr lang="zh-CN" altLang="en-US" sz="5100" dirty="0">
                <a:solidFill>
                  <a:schemeClr val="accent2">
                    <a:lumMod val="75000"/>
                  </a:schemeClr>
                </a:solidFill>
                <a:latin typeface="STHupo" panose="02010800040101010101" pitchFamily="2" charset="-122"/>
                <a:ea typeface="STHupo" panose="02010800040101010101" pitchFamily="2" charset="-122"/>
              </a:rPr>
              <a:t>复活  </a:t>
            </a:r>
            <a:r>
              <a:rPr lang="zh-CN" altLang="en-US" sz="5700" dirty="0">
                <a:solidFill>
                  <a:schemeClr val="accent2">
                    <a:lumMod val="75000"/>
                  </a:schemeClr>
                </a:solidFill>
                <a:latin typeface="STHupo" panose="02010800040101010101" pitchFamily="2" charset="-122"/>
                <a:ea typeface="STHupo" panose="02010800040101010101" pitchFamily="2" charset="-122"/>
              </a:rPr>
              <a:t> </a:t>
            </a:r>
            <a:r>
              <a:rPr lang="zh-CN" altLang="en-US" sz="5700" b="1" dirty="0">
                <a:solidFill>
                  <a:srgbClr val="660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祂</a:t>
            </a:r>
            <a:r>
              <a:rPr lang="zh-CN" altLang="en-US" sz="5100" dirty="0">
                <a:solidFill>
                  <a:schemeClr val="accent2">
                    <a:lumMod val="75000"/>
                  </a:schemeClr>
                </a:solidFill>
                <a:latin typeface="STHupo" panose="02010800040101010101" pitchFamily="2" charset="-122"/>
                <a:ea typeface="STHupo" panose="02010800040101010101" pitchFamily="2" charset="-122"/>
              </a:rPr>
              <a:t>赢了 ！         </a:t>
            </a:r>
            <a:endParaRPr lang="en-CA" altLang="zh-CN" sz="5100" dirty="0">
              <a:solidFill>
                <a:schemeClr val="accent2">
                  <a:lumMod val="75000"/>
                </a:schemeClr>
              </a:solidFill>
              <a:latin typeface="STHupo" panose="02010800040101010101" pitchFamily="2" charset="-122"/>
              <a:ea typeface="STHupo" panose="02010800040101010101" pitchFamily="2" charset="-122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zh-CN" altLang="en-US" sz="5100" dirty="0">
                <a:solidFill>
                  <a:schemeClr val="accent2">
                    <a:lumMod val="75000"/>
                  </a:schemeClr>
                </a:solidFill>
                <a:latin typeface="STHupo" panose="02010800040101010101" pitchFamily="2" charset="-122"/>
                <a:ea typeface="STHupo" panose="02010800040101010101" pitchFamily="2" charset="-122"/>
              </a:rPr>
              <a:t>                  胜利正等着福音勇士</a:t>
            </a:r>
            <a:r>
              <a:rPr lang="en-CA" altLang="zh-CN" sz="5100" dirty="0">
                <a:solidFill>
                  <a:schemeClr val="accent2">
                    <a:lumMod val="75000"/>
                  </a:schemeClr>
                </a:solidFill>
                <a:latin typeface="STHupo" panose="02010800040101010101" pitchFamily="2" charset="-122"/>
                <a:ea typeface="STHupo" panose="02010800040101010101" pitchFamily="2" charset="-122"/>
              </a:rPr>
              <a:t>-----</a:t>
            </a:r>
            <a:r>
              <a:rPr lang="zh-CN" altLang="en-US" sz="5100" dirty="0">
                <a:solidFill>
                  <a:schemeClr val="accent2">
                    <a:lumMod val="75000"/>
                  </a:schemeClr>
                </a:solidFill>
                <a:latin typeface="STHupo" panose="02010800040101010101" pitchFamily="2" charset="-122"/>
                <a:ea typeface="STHupo" panose="02010800040101010101" pitchFamily="2" charset="-122"/>
              </a:rPr>
              <a:t>你 ！</a:t>
            </a:r>
            <a:endParaRPr lang="en-CA" altLang="zh-CN" sz="5100" dirty="0">
              <a:solidFill>
                <a:schemeClr val="accent2">
                  <a:lumMod val="75000"/>
                </a:schemeClr>
              </a:solidFill>
              <a:latin typeface="STHupo" panose="02010800040101010101" pitchFamily="2" charset="-122"/>
              <a:ea typeface="STHupo" panose="02010800040101010101" pitchFamily="2" charset="-122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4600" b="1" dirty="0">
                <a:solidFill>
                  <a:schemeClr val="tx1"/>
                </a:solidFill>
                <a:latin typeface="+mn-ea"/>
              </a:rPr>
              <a:t> 林前</a:t>
            </a:r>
            <a:r>
              <a:rPr lang="en-CA" altLang="zh-CN" sz="4600" b="1" dirty="0">
                <a:solidFill>
                  <a:schemeClr val="tx1"/>
                </a:solidFill>
                <a:latin typeface="+mn-ea"/>
              </a:rPr>
              <a:t>15:55-58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4600" b="1" dirty="0">
                <a:latin typeface="+mn-ea"/>
              </a:rPr>
              <a:t> 路</a:t>
            </a:r>
            <a:r>
              <a:rPr lang="en-CA" altLang="zh-CN" sz="4600" b="1" dirty="0">
                <a:latin typeface="+mn-ea"/>
              </a:rPr>
              <a:t>14:25-33</a:t>
            </a:r>
            <a:r>
              <a:rPr lang="en-CA" altLang="zh-CN" sz="2900" b="1" dirty="0">
                <a:latin typeface="+mn-ea"/>
              </a:rPr>
              <a:t>  </a:t>
            </a:r>
            <a:r>
              <a:rPr lang="zh-CN" altLang="en-US" sz="4600" b="1" dirty="0">
                <a:latin typeface="+mn-ea"/>
              </a:rPr>
              <a:t>爱：爱主</a:t>
            </a:r>
            <a:r>
              <a:rPr lang="en-US" altLang="zh-CN" sz="4600" b="1" dirty="0">
                <a:solidFill>
                  <a:srgbClr val="FF0000"/>
                </a:solidFill>
                <a:highlight>
                  <a:srgbClr val="FFFF00"/>
                </a:highlight>
                <a:latin typeface="+mn-ea"/>
              </a:rPr>
              <a:t>&gt;&gt;&gt;</a:t>
            </a:r>
            <a:r>
              <a:rPr lang="zh-CN" altLang="en-US" sz="4600" b="1" dirty="0">
                <a:latin typeface="+mn-ea"/>
              </a:rPr>
              <a:t>一切</a:t>
            </a:r>
            <a:endParaRPr lang="en-CA" altLang="zh-CN" sz="4600" b="1" dirty="0">
              <a:latin typeface="+mn-ea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zh-CN" altLang="en-US" sz="4600" b="1" dirty="0">
                <a:latin typeface="+mn-ea"/>
              </a:rPr>
              <a:t>              背：背十字架</a:t>
            </a:r>
            <a:endParaRPr lang="en-CA" altLang="zh-CN" sz="4600" b="1" dirty="0">
              <a:latin typeface="+mn-ea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zh-CN" altLang="en-US" sz="4600" b="1" dirty="0">
                <a:latin typeface="+mn-ea"/>
              </a:rPr>
              <a:t>              舍：舍弃一切 </a:t>
            </a:r>
            <a:endParaRPr lang="en-CA" altLang="zh-CN" sz="4600" b="1" dirty="0">
              <a:latin typeface="+mn-ea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4600" b="1" dirty="0">
                <a:latin typeface="+mn-ea"/>
              </a:rPr>
              <a:t> </a:t>
            </a:r>
            <a:r>
              <a:rPr lang="zh-CN" altLang="en-US" sz="4600" b="1" dirty="0">
                <a:solidFill>
                  <a:srgbClr val="C00000"/>
                </a:solidFill>
                <a:latin typeface="+mn-ea"/>
              </a:rPr>
              <a:t>路</a:t>
            </a:r>
            <a:r>
              <a:rPr lang="en-CA" altLang="zh-CN" sz="4600" b="1" dirty="0">
                <a:solidFill>
                  <a:srgbClr val="C00000"/>
                </a:solidFill>
                <a:latin typeface="+mn-ea"/>
              </a:rPr>
              <a:t>14:34-35</a:t>
            </a:r>
            <a:r>
              <a:rPr lang="en-CA" altLang="zh-CN" sz="3400" b="1" dirty="0">
                <a:solidFill>
                  <a:srgbClr val="C00000"/>
                </a:solidFill>
                <a:latin typeface="+mn-ea"/>
              </a:rPr>
              <a:t> </a:t>
            </a:r>
            <a:r>
              <a:rPr lang="en-CA" altLang="zh-CN" sz="2300" b="1" dirty="0">
                <a:solidFill>
                  <a:srgbClr val="C00000"/>
                </a:solidFill>
                <a:latin typeface="+mn-ea"/>
              </a:rPr>
              <a:t> </a:t>
            </a:r>
            <a:r>
              <a:rPr lang="zh-CN" altLang="en-US" sz="4600" b="1" dirty="0">
                <a:solidFill>
                  <a:srgbClr val="C00000"/>
                </a:solidFill>
                <a:latin typeface="+mn-ea"/>
              </a:rPr>
              <a:t>抓：抓机会</a:t>
            </a:r>
            <a:r>
              <a:rPr lang="en-CA" altLang="zh-CN" sz="4600" b="1" dirty="0">
                <a:solidFill>
                  <a:srgbClr val="C00000"/>
                </a:solidFill>
                <a:latin typeface="+mn-ea"/>
              </a:rPr>
              <a:t>---</a:t>
            </a:r>
            <a:r>
              <a:rPr lang="zh-CN" altLang="en-US" sz="4600" b="1" dirty="0">
                <a:solidFill>
                  <a:srgbClr val="C00000"/>
                </a:solidFill>
                <a:latin typeface="+mn-ea"/>
              </a:rPr>
              <a:t>有用 意义 价值 祝福</a:t>
            </a:r>
            <a:endParaRPr lang="en-CA" altLang="zh-CN" sz="46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DD6474-4938-4C54-A112-5AEB4EB67ABF}"/>
              </a:ext>
            </a:extLst>
          </p:cNvPr>
          <p:cNvSpPr txBox="1">
            <a:spLocks/>
          </p:cNvSpPr>
          <p:nvPr/>
        </p:nvSpPr>
        <p:spPr bwMode="gray">
          <a:xfrm>
            <a:off x="1332754" y="1004380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sz="4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傳福音的心態</a:t>
            </a:r>
            <a:r>
              <a:rPr lang="zh-CN" altLang="en-US" sz="4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？</a:t>
            </a:r>
            <a:endParaRPr lang="en-CA" altLang="zh-CN" sz="48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CA" altLang="zh-CN" sz="4800" b="1" dirty="0">
                <a:solidFill>
                  <a:srgbClr val="FFFF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    </a:t>
            </a:r>
            <a:r>
              <a:rPr lang="zh-CN" altLang="en-US" sz="4800" b="1" dirty="0">
                <a:solidFill>
                  <a:srgbClr val="FFFF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必须</a:t>
            </a:r>
            <a:r>
              <a:rPr lang="zh-CN" altLang="en-US" sz="4400" b="1" dirty="0">
                <a:solidFill>
                  <a:srgbClr val="FFFF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付代价</a:t>
            </a:r>
            <a:endParaRPr lang="en-CA" sz="32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Jesus Christ on the Cross">
            <a:extLst>
              <a:ext uri="{FF2B5EF4-FFF2-40B4-BE49-F238E27FC236}">
                <a16:creationId xmlns:a16="http://schemas.microsoft.com/office/drawing/2014/main" id="{1E455DD0-183B-4E30-863B-A0B7E93A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713" y="4389263"/>
            <a:ext cx="1877720" cy="124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 People Raised From the Dead in the Bible">
            <a:extLst>
              <a:ext uri="{FF2B5EF4-FFF2-40B4-BE49-F238E27FC236}">
                <a16:creationId xmlns:a16="http://schemas.microsoft.com/office/drawing/2014/main" id="{3C7BA9BF-84D7-4584-B382-729EEA2F4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48" y="2354437"/>
            <a:ext cx="2645354" cy="17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26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AAC327-9375-403B-BC76-6BF094FE66F6}"/>
              </a:ext>
            </a:extLst>
          </p:cNvPr>
          <p:cNvSpPr txBox="1">
            <a:spLocks/>
          </p:cNvSpPr>
          <p:nvPr/>
        </p:nvSpPr>
        <p:spPr>
          <a:xfrm>
            <a:off x="583454" y="2338478"/>
            <a:ext cx="11786346" cy="41258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帖前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2:4 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讨神喜悦  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罗</a:t>
            </a:r>
            <a:r>
              <a:rPr lang="en-CA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1:16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不以福音为耻  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/>
              <a:t> </a:t>
            </a:r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</a:rPr>
              <a:t>太</a:t>
            </a:r>
            <a:r>
              <a:rPr lang="en-CA" altLang="zh-CN" sz="4000" b="1" dirty="0">
                <a:solidFill>
                  <a:schemeClr val="accent2">
                    <a:lumMod val="75000"/>
                  </a:schemeClr>
                </a:solidFill>
              </a:rPr>
              <a:t>5:12 </a:t>
            </a:r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</a:rPr>
              <a:t>为义受逼迫的人有福了，应当欢喜快乐！</a:t>
            </a:r>
            <a:endParaRPr lang="en-CA" altLang="zh-CN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latin typeface="+mn-ea"/>
              </a:rPr>
              <a:t> 约</a:t>
            </a:r>
            <a:r>
              <a:rPr lang="en-CA" altLang="zh-CN" sz="3600" b="1" dirty="0">
                <a:latin typeface="+mn-ea"/>
              </a:rPr>
              <a:t>4</a:t>
            </a:r>
            <a:r>
              <a:rPr lang="zh-CN" altLang="en-US" sz="3600" b="1" dirty="0">
                <a:latin typeface="+mn-ea"/>
              </a:rPr>
              <a:t>章：井边女人？</a:t>
            </a:r>
            <a:endParaRPr lang="en-CA" altLang="zh-CN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/>
              <a:t> 写下你受不了那些代价</a:t>
            </a:r>
            <a:endParaRPr lang="en-CA" altLang="zh-CN" sz="3600" b="1" dirty="0"/>
          </a:p>
          <a:p>
            <a:pPr>
              <a:lnSpc>
                <a:spcPct val="150000"/>
              </a:lnSpc>
            </a:pPr>
            <a:r>
              <a:rPr lang="en-CA" altLang="zh-CN" sz="3600" b="1" dirty="0"/>
              <a:t> </a:t>
            </a:r>
            <a:r>
              <a:rPr lang="zh-CN" altLang="en-US" sz="3600" b="1" dirty="0"/>
              <a:t>跟神说说</a:t>
            </a:r>
            <a:r>
              <a:rPr lang="en-CA" altLang="zh-CN" sz="3600" b="1" dirty="0"/>
              <a:t>……</a:t>
            </a:r>
            <a:r>
              <a:rPr lang="zh-CN" altLang="en-US" sz="3600" b="1" dirty="0"/>
              <a:t>听神回应</a:t>
            </a:r>
            <a:endParaRPr lang="en-CA" altLang="zh-CN" sz="3600" b="1" dirty="0"/>
          </a:p>
          <a:p>
            <a:endParaRPr lang="en-CA" altLang="zh-CN" sz="3200" b="1" dirty="0"/>
          </a:p>
          <a:p>
            <a:pPr marL="0" indent="0">
              <a:buNone/>
            </a:pPr>
            <a:endParaRPr lang="en-CA" altLang="zh-CN" sz="32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02F2AF1-89D2-4482-A191-EA285C61BB58}"/>
              </a:ext>
            </a:extLst>
          </p:cNvPr>
          <p:cNvSpPr txBox="1">
            <a:spLocks/>
          </p:cNvSpPr>
          <p:nvPr/>
        </p:nvSpPr>
        <p:spPr bwMode="gray">
          <a:xfrm>
            <a:off x="1332754" y="1004380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sz="4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傳福音的心態</a:t>
            </a:r>
            <a:r>
              <a:rPr lang="zh-CN" altLang="en-US" sz="4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？</a:t>
            </a:r>
            <a:endParaRPr lang="en-CA" altLang="zh-CN" sz="48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CA" altLang="zh-CN" sz="4800" b="1" dirty="0">
                <a:solidFill>
                  <a:srgbClr val="FFFF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    </a:t>
            </a:r>
            <a:r>
              <a:rPr lang="zh-CN" altLang="en-US" sz="4800" b="1" dirty="0">
                <a:solidFill>
                  <a:srgbClr val="FFFF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必须</a:t>
            </a:r>
            <a:r>
              <a:rPr lang="zh-CN" altLang="en-US" sz="4400" b="1" dirty="0">
                <a:solidFill>
                  <a:srgbClr val="FFFF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付代价</a:t>
            </a:r>
            <a:endParaRPr lang="en-CA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3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888CA-8E52-42B3-A4C7-BEF80B335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700" y="2413000"/>
            <a:ext cx="10782300" cy="40005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4100" b="1" dirty="0"/>
              <a:t>天父的心事：路</a:t>
            </a:r>
            <a:r>
              <a:rPr lang="en-CA" altLang="zh-CN" sz="4100" b="1" dirty="0"/>
              <a:t>15   </a:t>
            </a:r>
            <a:r>
              <a:rPr lang="zh-CN" altLang="en-US" sz="4100" b="1" dirty="0"/>
              <a:t>太</a:t>
            </a:r>
            <a:r>
              <a:rPr lang="en-CA" altLang="zh-CN" sz="4100" b="1" dirty="0"/>
              <a:t>9:35-38</a:t>
            </a:r>
          </a:p>
          <a:p>
            <a:pPr>
              <a:lnSpc>
                <a:spcPct val="120000"/>
              </a:lnSpc>
            </a:pPr>
            <a:r>
              <a:rPr lang="zh-CN" altLang="en-US" sz="4100" b="1" dirty="0">
                <a:latin typeface="+mn-ea"/>
              </a:rPr>
              <a:t>约</a:t>
            </a:r>
            <a:r>
              <a:rPr lang="en-CA" altLang="zh-CN" sz="4100" b="1" dirty="0">
                <a:latin typeface="+mn-ea"/>
              </a:rPr>
              <a:t>3:5-6</a:t>
            </a:r>
            <a:r>
              <a:rPr lang="zh-CN" altLang="en-US" sz="4100" b="1" dirty="0">
                <a:latin typeface="+mn-ea"/>
              </a:rPr>
              <a:t>  圣灵重生一个人  </a:t>
            </a:r>
            <a:endParaRPr lang="en-CA" altLang="zh-CN" sz="4100" b="1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4100" b="1" dirty="0">
                <a:latin typeface="+mn-ea"/>
              </a:rPr>
              <a:t>约</a:t>
            </a:r>
            <a:r>
              <a:rPr lang="en-CA" altLang="zh-CN" sz="4100" b="1" dirty="0">
                <a:latin typeface="+mn-ea"/>
              </a:rPr>
              <a:t>16:7-11 </a:t>
            </a:r>
            <a:r>
              <a:rPr lang="zh-CN" altLang="en-US" sz="4100" b="1" dirty="0">
                <a:latin typeface="+mn-ea"/>
              </a:rPr>
              <a:t>圣灵为罪、为义、为审判自己责备自己</a:t>
            </a:r>
            <a:endParaRPr lang="en-CA" altLang="zh-CN" sz="4100" b="1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4100" b="1" dirty="0"/>
              <a:t>约</a:t>
            </a:r>
            <a:r>
              <a:rPr lang="en-CA" altLang="zh-CN" sz="4100" b="1" dirty="0"/>
              <a:t>6:65</a:t>
            </a:r>
            <a:r>
              <a:rPr lang="zh-CN" altLang="en-US" sz="4100" b="1" dirty="0"/>
              <a:t> 若不是父所赐给我，没有一人来到我面前。</a:t>
            </a:r>
            <a:endParaRPr lang="en-CA" altLang="zh-CN" sz="4100" b="1" dirty="0"/>
          </a:p>
          <a:p>
            <a:pPr>
              <a:lnSpc>
                <a:spcPct val="120000"/>
              </a:lnSpc>
            </a:pPr>
            <a:r>
              <a:rPr lang="zh-CN" alt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罗</a:t>
            </a:r>
            <a:r>
              <a:rPr lang="en-CA" altLang="zh-CN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1:16</a:t>
            </a:r>
            <a:r>
              <a:rPr lang="zh-CN" alt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福音本是神的大能</a:t>
            </a:r>
            <a:endParaRPr lang="en-CA" altLang="zh-CN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约</a:t>
            </a:r>
            <a:r>
              <a:rPr lang="en-CA" altLang="zh-CN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6:63 </a:t>
            </a:r>
            <a:r>
              <a:rPr lang="zh-CN" alt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神的话</a:t>
            </a:r>
            <a:r>
              <a:rPr lang="en-CA" altLang="zh-CN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灵 </a:t>
            </a:r>
            <a:endParaRPr lang="en-CA" altLang="zh-CN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CA" altLang="zh-CN" sz="3200" b="1" dirty="0"/>
          </a:p>
          <a:p>
            <a:endParaRPr lang="en-CA" sz="3600" dirty="0">
              <a:latin typeface="+mn-e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395725-A728-4481-AAB9-BC13E1D87431}"/>
              </a:ext>
            </a:extLst>
          </p:cNvPr>
          <p:cNvSpPr txBox="1">
            <a:spLocks/>
          </p:cNvSpPr>
          <p:nvPr/>
        </p:nvSpPr>
        <p:spPr bwMode="gray">
          <a:xfrm>
            <a:off x="1332754" y="1004380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sz="4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傳福音的心態</a:t>
            </a:r>
            <a:r>
              <a:rPr lang="zh-CN" altLang="en-US" sz="4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？</a:t>
            </a:r>
            <a:endParaRPr lang="en-CA" altLang="zh-CN" sz="48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CA" altLang="zh-CN" sz="4800" b="1" dirty="0">
                <a:solidFill>
                  <a:srgbClr val="FFFF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    </a:t>
            </a:r>
            <a:r>
              <a:rPr lang="zh-CN" altLang="en-US" sz="4800" b="1" dirty="0">
                <a:solidFill>
                  <a:srgbClr val="FFFF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谁使人信主？</a:t>
            </a:r>
            <a:endParaRPr lang="en-CA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7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23077</TotalTime>
  <Words>2038</Words>
  <Application>Microsoft Office PowerPoint</Application>
  <PresentationFormat>Widescreen</PresentationFormat>
  <Paragraphs>190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等线</vt:lpstr>
      <vt:lpstr>楷体</vt:lpstr>
      <vt:lpstr>SimHei</vt:lpstr>
      <vt:lpstr>宋体</vt:lpstr>
      <vt:lpstr>STHupo</vt:lpstr>
      <vt:lpstr>Arial</vt:lpstr>
      <vt:lpstr>Calibri</vt:lpstr>
      <vt:lpstr>Century Gothic</vt:lpstr>
      <vt:lpstr>Times New Roman</vt:lpstr>
      <vt:lpstr>verdana</vt:lpstr>
      <vt:lpstr>Wingdings</vt:lpstr>
      <vt:lpstr>Wingdings 3</vt:lpstr>
      <vt:lpstr>Ion Boardroom</vt:lpstr>
      <vt:lpstr>PowerPoint Presentation</vt:lpstr>
      <vt:lpstr>PowerPoint Presentation</vt:lpstr>
      <vt:lpstr>SMAC 2022 精兵培训 之一</vt:lpstr>
      <vt:lpstr>你遇到了哪些傳福音的困難？</vt:lpstr>
      <vt:lpstr>傳福音的心態？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Liu</dc:creator>
  <cp:lastModifiedBy>Pastor Liu</cp:lastModifiedBy>
  <cp:revision>83</cp:revision>
  <dcterms:created xsi:type="dcterms:W3CDTF">2021-12-08T17:37:43Z</dcterms:created>
  <dcterms:modified xsi:type="dcterms:W3CDTF">2022-02-27T18:23:36Z</dcterms:modified>
</cp:coreProperties>
</file>